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9"/>
  </p:notesMasterIdLst>
  <p:sldIdLst>
    <p:sldId id="256" r:id="rId2"/>
    <p:sldId id="289" r:id="rId3"/>
    <p:sldId id="290" r:id="rId4"/>
    <p:sldId id="291" r:id="rId5"/>
    <p:sldId id="339" r:id="rId6"/>
    <p:sldId id="295" r:id="rId7"/>
    <p:sldId id="292" r:id="rId8"/>
    <p:sldId id="320" r:id="rId9"/>
    <p:sldId id="321" r:id="rId10"/>
    <p:sldId id="322" r:id="rId11"/>
    <p:sldId id="323" r:id="rId12"/>
    <p:sldId id="324" r:id="rId13"/>
    <p:sldId id="325" r:id="rId14"/>
    <p:sldId id="326" r:id="rId15"/>
    <p:sldId id="327" r:id="rId16"/>
    <p:sldId id="328" r:id="rId17"/>
    <p:sldId id="329" r:id="rId18"/>
    <p:sldId id="340" r:id="rId19"/>
    <p:sldId id="342" r:id="rId20"/>
    <p:sldId id="296" r:id="rId21"/>
    <p:sldId id="298" r:id="rId22"/>
    <p:sldId id="299" r:id="rId23"/>
    <p:sldId id="300" r:id="rId24"/>
    <p:sldId id="301" r:id="rId25"/>
    <p:sldId id="302" r:id="rId26"/>
    <p:sldId id="303" r:id="rId27"/>
    <p:sldId id="304" r:id="rId28"/>
    <p:sldId id="305" r:id="rId29"/>
    <p:sldId id="306" r:id="rId30"/>
    <p:sldId id="307" r:id="rId31"/>
    <p:sldId id="308" r:id="rId32"/>
    <p:sldId id="343" r:id="rId33"/>
    <p:sldId id="310" r:id="rId34"/>
    <p:sldId id="315" r:id="rId35"/>
    <p:sldId id="309" r:id="rId36"/>
    <p:sldId id="330" r:id="rId37"/>
    <p:sldId id="331" r:id="rId38"/>
    <p:sldId id="297" r:id="rId39"/>
    <p:sldId id="313" r:id="rId40"/>
    <p:sldId id="345" r:id="rId41"/>
    <p:sldId id="346" r:id="rId42"/>
    <p:sldId id="344" r:id="rId43"/>
    <p:sldId id="316" r:id="rId44"/>
    <p:sldId id="317" r:id="rId45"/>
    <p:sldId id="347" r:id="rId46"/>
    <p:sldId id="348" r:id="rId47"/>
    <p:sldId id="318" r:id="rId48"/>
    <p:sldId id="349" r:id="rId49"/>
    <p:sldId id="294" r:id="rId50"/>
    <p:sldId id="311" r:id="rId51"/>
    <p:sldId id="332" r:id="rId52"/>
    <p:sldId id="333" r:id="rId53"/>
    <p:sldId id="334" r:id="rId54"/>
    <p:sldId id="335" r:id="rId55"/>
    <p:sldId id="350" r:id="rId56"/>
    <p:sldId id="351" r:id="rId57"/>
    <p:sldId id="352" r:id="rId58"/>
    <p:sldId id="353" r:id="rId59"/>
    <p:sldId id="354" r:id="rId60"/>
    <p:sldId id="355" r:id="rId61"/>
    <p:sldId id="356" r:id="rId62"/>
    <p:sldId id="357" r:id="rId63"/>
    <p:sldId id="358" r:id="rId64"/>
    <p:sldId id="359" r:id="rId65"/>
    <p:sldId id="336" r:id="rId66"/>
    <p:sldId id="337" r:id="rId67"/>
    <p:sldId id="360" r:id="rId68"/>
  </p:sldIdLst>
  <p:sldSz cx="18288000" cy="10287000"/>
  <p:notesSz cx="6858000" cy="9144000"/>
  <p:embeddedFontLst>
    <p:embeddedFont>
      <p:font typeface="Playfair Display Black" panose="00000A00000000000000" pitchFamily="2" charset="0"/>
      <p:bold r:id="rId70"/>
      <p:boldItalic r:id="rId71"/>
    </p:embeddedFont>
    <p:embeddedFont>
      <p:font typeface="Roboto"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CB26EF-8DD9-486C-9917-BD689F33758D}">
          <p14:sldIdLst>
            <p14:sldId id="256"/>
            <p14:sldId id="289"/>
          </p14:sldIdLst>
        </p14:section>
        <p14:section name="Giới thiệu bài toán" id="{5D7DB8B7-A020-44B2-96D3-66BEA8D6CE73}">
          <p14:sldIdLst>
            <p14:sldId id="290"/>
            <p14:sldId id="291"/>
            <p14:sldId id="339"/>
          </p14:sldIdLst>
        </p14:section>
        <p14:section name="AI" id="{AA62BDA6-B1BE-4B25-9E12-2CFD4FFE167D}">
          <p14:sldIdLst>
            <p14:sldId id="295"/>
            <p14:sldId id="292"/>
            <p14:sldId id="320"/>
            <p14:sldId id="321"/>
            <p14:sldId id="322"/>
            <p14:sldId id="323"/>
            <p14:sldId id="324"/>
            <p14:sldId id="325"/>
            <p14:sldId id="326"/>
            <p14:sldId id="327"/>
            <p14:sldId id="328"/>
            <p14:sldId id="329"/>
            <p14:sldId id="340"/>
            <p14:sldId id="342"/>
          </p14:sldIdLst>
        </p14:section>
        <p14:section name="Nhúng" id="{7B02E84D-9995-46F2-9B66-281227C45D33}">
          <p14:sldIdLst>
            <p14:sldId id="296"/>
            <p14:sldId id="298"/>
            <p14:sldId id="299"/>
            <p14:sldId id="300"/>
            <p14:sldId id="301"/>
            <p14:sldId id="302"/>
            <p14:sldId id="303"/>
            <p14:sldId id="304"/>
            <p14:sldId id="305"/>
            <p14:sldId id="306"/>
            <p14:sldId id="307"/>
            <p14:sldId id="308"/>
            <p14:sldId id="343"/>
            <p14:sldId id="310"/>
            <p14:sldId id="315"/>
            <p14:sldId id="309"/>
            <p14:sldId id="330"/>
            <p14:sldId id="331"/>
          </p14:sldIdLst>
        </p14:section>
        <p14:section name="Server" id="{78BE4A19-4312-45A3-B1FC-AE944F8DF959}">
          <p14:sldIdLst>
            <p14:sldId id="297"/>
            <p14:sldId id="313"/>
            <p14:sldId id="345"/>
            <p14:sldId id="346"/>
            <p14:sldId id="344"/>
            <p14:sldId id="316"/>
            <p14:sldId id="317"/>
            <p14:sldId id="347"/>
            <p14:sldId id="348"/>
            <p14:sldId id="318"/>
            <p14:sldId id="349"/>
            <p14:sldId id="294"/>
            <p14:sldId id="311"/>
            <p14:sldId id="332"/>
            <p14:sldId id="333"/>
            <p14:sldId id="334"/>
            <p14:sldId id="335"/>
            <p14:sldId id="350"/>
            <p14:sldId id="351"/>
            <p14:sldId id="352"/>
            <p14:sldId id="353"/>
            <p14:sldId id="354"/>
            <p14:sldId id="355"/>
            <p14:sldId id="356"/>
            <p14:sldId id="357"/>
            <p14:sldId id="358"/>
            <p14:sldId id="359"/>
            <p14:sldId id="336"/>
            <p14:sldId id="337"/>
            <p14:sldId id="36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8D140-4961-4532-BD58-4F3D4F08A97D}">
  <a:tblStyle styleId="{B098D140-4961-4532-BD58-4F3D4F08A9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6" autoAdjust="0"/>
    <p:restoredTop sz="94660"/>
  </p:normalViewPr>
  <p:slideViewPr>
    <p:cSldViewPr snapToGrid="0">
      <p:cViewPr varScale="1">
        <p:scale>
          <a:sx n="44" d="100"/>
          <a:sy n="44" d="100"/>
        </p:scale>
        <p:origin x="756" y="3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958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8952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51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479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150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9569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135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170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184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781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4988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327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285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987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326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3422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873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750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4782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95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6574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370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1553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8906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312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834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572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4327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606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271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485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23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670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751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748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380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946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710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027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9710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0002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5799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87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6083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2436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61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1525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3672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2056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0160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6163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3226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23240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631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303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245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1385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68358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604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4615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538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9383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204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448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761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8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1028700" y="884039"/>
            <a:ext cx="16230600" cy="837426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 name="Google Shape;90;p13"/>
          <p:cNvSpPr txBox="1"/>
          <p:nvPr/>
        </p:nvSpPr>
        <p:spPr>
          <a:xfrm>
            <a:off x="1563951" y="2980775"/>
            <a:ext cx="14134369" cy="2991588"/>
          </a:xfrm>
          <a:prstGeom prst="rect">
            <a:avLst/>
          </a:prstGeom>
          <a:noFill/>
          <a:ln>
            <a:noFill/>
          </a:ln>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5400" b="0" i="0" u="none" strike="noStrike" cap="none" err="1">
                <a:solidFill>
                  <a:srgbClr val="0B1320"/>
                </a:solidFill>
                <a:latin typeface="Playfair Display Black"/>
                <a:ea typeface="Playfair Display Black"/>
                <a:cs typeface="Playfair Display Black"/>
                <a:sym typeface="Playfair Display Black"/>
              </a:rPr>
              <a:t>Xây</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dựng</a:t>
            </a:r>
            <a:r>
              <a:rPr lang="en-US" sz="5400" b="0" i="0" u="none" strike="noStrike" cap="none">
                <a:solidFill>
                  <a:srgbClr val="0B1320"/>
                </a:solidFill>
                <a:latin typeface="Playfair Display Black"/>
                <a:ea typeface="Playfair Display Black"/>
                <a:cs typeface="Playfair Display Black"/>
                <a:sym typeface="Playfair Display Black"/>
              </a:rPr>
              <a:t> </a:t>
            </a:r>
          </a:p>
          <a:p>
            <a:pPr marL="0" marR="0" lvl="0" indent="0" algn="l" rtl="0">
              <a:lnSpc>
                <a:spcPct val="119998"/>
              </a:lnSpc>
              <a:spcBef>
                <a:spcPts val="0"/>
              </a:spcBef>
              <a:spcAft>
                <a:spcPts val="0"/>
              </a:spcAft>
              <a:buNone/>
            </a:pPr>
            <a:r>
              <a:rPr lang="en-US" sz="5400" b="0" i="0" u="none" strike="noStrike" cap="none" err="1">
                <a:solidFill>
                  <a:srgbClr val="0B1320"/>
                </a:solidFill>
                <a:latin typeface="Playfair Display Black"/>
                <a:ea typeface="Playfair Display Black"/>
                <a:cs typeface="Playfair Display Black"/>
                <a:sym typeface="Playfair Display Black"/>
              </a:rPr>
              <a:t>hệ</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thống</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kiểm</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soát</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tự</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động</a:t>
            </a:r>
            <a:r>
              <a:rPr lang="en-US" sz="5400" b="0" i="0" u="none" strike="noStrike" cap="none">
                <a:solidFill>
                  <a:srgbClr val="0B1320"/>
                </a:solidFill>
                <a:latin typeface="Playfair Display Black"/>
                <a:ea typeface="Playfair Display Black"/>
                <a:cs typeface="Playfair Display Black"/>
                <a:sym typeface="Playfair Display Black"/>
              </a:rPr>
              <a:t> </a:t>
            </a:r>
          </a:p>
          <a:p>
            <a:pPr marL="0" marR="0" lvl="0" indent="0" algn="l" rtl="0">
              <a:lnSpc>
                <a:spcPct val="119998"/>
              </a:lnSpc>
              <a:spcBef>
                <a:spcPts val="0"/>
              </a:spcBef>
              <a:spcAft>
                <a:spcPts val="0"/>
              </a:spcAft>
              <a:buNone/>
            </a:pPr>
            <a:r>
              <a:rPr lang="en-US" sz="5400" b="0" i="0" u="none" strike="noStrike" cap="none" err="1">
                <a:solidFill>
                  <a:srgbClr val="0B1320"/>
                </a:solidFill>
                <a:latin typeface="Playfair Display Black"/>
                <a:ea typeface="Playfair Display Black"/>
                <a:cs typeface="Playfair Display Black"/>
                <a:sym typeface="Playfair Display Black"/>
              </a:rPr>
              <a:t>phương</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tiện</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ra</a:t>
            </a:r>
            <a:r>
              <a:rPr lang="en-US" sz="5400" b="0" i="0" u="none" strike="noStrike" cap="none">
                <a:solidFill>
                  <a:srgbClr val="0B1320"/>
                </a:solidFill>
                <a:latin typeface="Playfair Display Black"/>
                <a:ea typeface="Playfair Display Black"/>
                <a:cs typeface="Playfair Display Black"/>
                <a:sym typeface="Playfair Display Black"/>
              </a:rPr>
              <a:t>/vào trong </a:t>
            </a:r>
            <a:r>
              <a:rPr lang="en-US" sz="5400" b="0" i="0" u="none" strike="noStrike" cap="none" err="1">
                <a:solidFill>
                  <a:srgbClr val="0B1320"/>
                </a:solidFill>
                <a:latin typeface="Playfair Display Black"/>
                <a:ea typeface="Playfair Display Black"/>
                <a:cs typeface="Playfair Display Black"/>
                <a:sym typeface="Playfair Display Black"/>
              </a:rPr>
              <a:t>bãi</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xe</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thông</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minh</a:t>
            </a:r>
            <a:endParaRPr sz="5400"/>
          </a:p>
        </p:txBody>
      </p:sp>
      <p:grpSp>
        <p:nvGrpSpPr>
          <p:cNvPr id="91" name="Google Shape;91;p13"/>
          <p:cNvGrpSpPr/>
          <p:nvPr/>
        </p:nvGrpSpPr>
        <p:grpSpPr>
          <a:xfrm>
            <a:off x="12385106" y="6084623"/>
            <a:ext cx="4476247" cy="5509227"/>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101" name="Google Shape;101;p13"/>
          <p:cNvCxnSpPr/>
          <p:nvPr/>
        </p:nvCxnSpPr>
        <p:spPr>
          <a:xfrm>
            <a:off x="1592374" y="1883323"/>
            <a:ext cx="13354541" cy="0"/>
          </a:xfrm>
          <a:prstGeom prst="straightConnector1">
            <a:avLst/>
          </a:prstGeom>
          <a:noFill/>
          <a:ln w="38100" cap="flat" cmpd="sng">
            <a:solidFill>
              <a:srgbClr val="0B1320"/>
            </a:solidFill>
            <a:prstDash val="solid"/>
            <a:round/>
            <a:headEnd type="none" w="sm" len="sm"/>
            <a:tailEnd type="none" w="sm" len="sm"/>
          </a:ln>
        </p:spPr>
      </p:cxnSp>
      <p:grpSp>
        <p:nvGrpSpPr>
          <p:cNvPr id="102" name="Google Shape;102;p13"/>
          <p:cNvGrpSpPr/>
          <p:nvPr/>
        </p:nvGrpSpPr>
        <p:grpSpPr>
          <a:xfrm>
            <a:off x="15328896" y="1678999"/>
            <a:ext cx="406823" cy="408647"/>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3"/>
          <p:cNvGrpSpPr/>
          <p:nvPr/>
        </p:nvGrpSpPr>
        <p:grpSpPr>
          <a:xfrm>
            <a:off x="15892570" y="1678999"/>
            <a:ext cx="406823" cy="408647"/>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13"/>
          <p:cNvGrpSpPr/>
          <p:nvPr/>
        </p:nvGrpSpPr>
        <p:grpSpPr>
          <a:xfrm>
            <a:off x="16453618" y="1678999"/>
            <a:ext cx="406823" cy="408647"/>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 name="Google Shape;90;p13">
            <a:extLst>
              <a:ext uri="{FF2B5EF4-FFF2-40B4-BE49-F238E27FC236}">
                <a16:creationId xmlns:a16="http://schemas.microsoft.com/office/drawing/2014/main" id="{3940A588-6C88-C3DB-D620-777774BEF7A7}"/>
              </a:ext>
            </a:extLst>
          </p:cNvPr>
          <p:cNvSpPr txBox="1"/>
          <p:nvPr/>
        </p:nvSpPr>
        <p:spPr>
          <a:xfrm>
            <a:off x="5869309" y="2259568"/>
            <a:ext cx="6549382" cy="738664"/>
          </a:xfrm>
          <a:prstGeom prst="rect">
            <a:avLst/>
          </a:prstGeom>
          <a:noFill/>
          <a:ln>
            <a:noFill/>
          </a:ln>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4000" b="0" i="0" u="none" strike="noStrike" cap="none" dirty="0" err="1">
                <a:solidFill>
                  <a:schemeClr val="bg1">
                    <a:lumMod val="50000"/>
                  </a:schemeClr>
                </a:solidFill>
                <a:latin typeface="Playfair Display Black"/>
                <a:ea typeface="Playfair Display Black"/>
                <a:cs typeface="Playfair Display Black"/>
                <a:sym typeface="Playfair Display Black"/>
              </a:rPr>
              <a:t>Báo</a:t>
            </a:r>
            <a:r>
              <a:rPr lang="en-US" sz="4000" b="0" i="0" u="none" strike="noStrike" cap="none" dirty="0">
                <a:solidFill>
                  <a:schemeClr val="bg1">
                    <a:lumMod val="50000"/>
                  </a:schemeClr>
                </a:solidFill>
                <a:latin typeface="Playfair Display Black"/>
                <a:ea typeface="Playfair Display Black"/>
                <a:cs typeface="Playfair Display Black"/>
                <a:sym typeface="Playfair Display Black"/>
              </a:rPr>
              <a:t> </a:t>
            </a:r>
            <a:r>
              <a:rPr lang="en-US" sz="4000" b="0" i="0" u="none" strike="noStrike" cap="none" dirty="0" err="1">
                <a:solidFill>
                  <a:schemeClr val="bg1">
                    <a:lumMod val="50000"/>
                  </a:schemeClr>
                </a:solidFill>
                <a:latin typeface="Playfair Display Black"/>
                <a:ea typeface="Playfair Display Black"/>
                <a:cs typeface="Playfair Display Black"/>
                <a:sym typeface="Playfair Display Black"/>
              </a:rPr>
              <a:t>cáo</a:t>
            </a:r>
            <a:r>
              <a:rPr lang="en-US" sz="4000" b="0" i="0" u="none" strike="noStrike" cap="none" dirty="0">
                <a:solidFill>
                  <a:schemeClr val="bg1">
                    <a:lumMod val="50000"/>
                  </a:schemeClr>
                </a:solidFill>
                <a:latin typeface="Playfair Display Black"/>
                <a:ea typeface="Playfair Display Black"/>
                <a:cs typeface="Playfair Display Black"/>
                <a:sym typeface="Playfair Display Black"/>
              </a:rPr>
              <a:t> </a:t>
            </a:r>
            <a:r>
              <a:rPr lang="en-US" sz="4000" dirty="0" err="1">
                <a:solidFill>
                  <a:schemeClr val="bg1">
                    <a:lumMod val="50000"/>
                  </a:schemeClr>
                </a:solidFill>
                <a:latin typeface="Playfair Display Black"/>
                <a:ea typeface="Playfair Display Black"/>
                <a:cs typeface="Playfair Display Black"/>
                <a:sym typeface="Playfair Display Black"/>
              </a:rPr>
              <a:t>đồ</a:t>
            </a:r>
            <a:r>
              <a:rPr lang="en-US" sz="4000" dirty="0">
                <a:solidFill>
                  <a:schemeClr val="bg1">
                    <a:lumMod val="50000"/>
                  </a:schemeClr>
                </a:solidFill>
                <a:latin typeface="Playfair Display Black"/>
                <a:ea typeface="Playfair Display Black"/>
                <a:cs typeface="Playfair Display Black"/>
                <a:sym typeface="Playfair Display Black"/>
              </a:rPr>
              <a:t> </a:t>
            </a:r>
            <a:r>
              <a:rPr lang="en-US" sz="4000" dirty="0" err="1">
                <a:solidFill>
                  <a:schemeClr val="bg1">
                    <a:lumMod val="50000"/>
                  </a:schemeClr>
                </a:solidFill>
                <a:latin typeface="Playfair Display Black"/>
                <a:ea typeface="Playfair Display Black"/>
                <a:cs typeface="Playfair Display Black"/>
                <a:sym typeface="Playfair Display Black"/>
              </a:rPr>
              <a:t>án</a:t>
            </a:r>
            <a:r>
              <a:rPr lang="en-US" sz="4000" b="0" i="0" u="none" strike="noStrike" cap="none" dirty="0">
                <a:solidFill>
                  <a:schemeClr val="bg1">
                    <a:lumMod val="50000"/>
                  </a:schemeClr>
                </a:solidFill>
                <a:latin typeface="Playfair Display Black"/>
                <a:ea typeface="Playfair Display Black"/>
                <a:cs typeface="Playfair Display Black"/>
                <a:sym typeface="Playfair Display Black"/>
              </a:rPr>
              <a:t> </a:t>
            </a:r>
            <a:r>
              <a:rPr lang="en-US" sz="4000" b="0" i="0" u="none" strike="noStrike" cap="none" dirty="0" err="1">
                <a:solidFill>
                  <a:schemeClr val="bg1">
                    <a:lumMod val="50000"/>
                  </a:schemeClr>
                </a:solidFill>
                <a:latin typeface="Playfair Display Black"/>
                <a:ea typeface="Playfair Display Black"/>
                <a:cs typeface="Playfair Display Black"/>
                <a:sym typeface="Playfair Display Black"/>
              </a:rPr>
              <a:t>tốt</a:t>
            </a:r>
            <a:r>
              <a:rPr lang="en-US" sz="4000" b="0" i="0" u="none" strike="noStrike" cap="none" dirty="0">
                <a:solidFill>
                  <a:schemeClr val="bg1">
                    <a:lumMod val="50000"/>
                  </a:schemeClr>
                </a:solidFill>
                <a:latin typeface="Playfair Display Black"/>
                <a:ea typeface="Playfair Display Black"/>
                <a:cs typeface="Playfair Display Black"/>
                <a:sym typeface="Playfair Display Black"/>
              </a:rPr>
              <a:t> </a:t>
            </a:r>
            <a:r>
              <a:rPr lang="en-US" sz="4000" b="0" i="0" u="none" strike="noStrike" cap="none" dirty="0" err="1">
                <a:solidFill>
                  <a:schemeClr val="bg1">
                    <a:lumMod val="50000"/>
                  </a:schemeClr>
                </a:solidFill>
                <a:latin typeface="Playfair Display Black"/>
                <a:ea typeface="Playfair Display Black"/>
                <a:cs typeface="Playfair Display Black"/>
                <a:sym typeface="Playfair Display Black"/>
              </a:rPr>
              <a:t>nghiệp</a:t>
            </a:r>
            <a:endParaRPr sz="4000" dirty="0">
              <a:solidFill>
                <a:schemeClr val="bg1">
                  <a:lumMod val="50000"/>
                </a:schemeClr>
              </a:solidFill>
            </a:endParaRPr>
          </a:p>
        </p:txBody>
      </p:sp>
      <p:sp>
        <p:nvSpPr>
          <p:cNvPr id="8" name="Rectangle: Rounded Corners 7">
            <a:extLst>
              <a:ext uri="{FF2B5EF4-FFF2-40B4-BE49-F238E27FC236}">
                <a16:creationId xmlns:a16="http://schemas.microsoft.com/office/drawing/2014/main" id="{041E706A-F59F-73D5-8454-70681CDFCF18}"/>
              </a:ext>
            </a:extLst>
          </p:cNvPr>
          <p:cNvSpPr/>
          <p:nvPr/>
        </p:nvSpPr>
        <p:spPr>
          <a:xfrm>
            <a:off x="1563951" y="6530185"/>
            <a:ext cx="6554469" cy="2170292"/>
          </a:xfrm>
          <a:prstGeom prst="roundRect">
            <a:avLst>
              <a:gd name="adj" fmla="val 50000"/>
            </a:avLst>
          </a:prstGeom>
          <a:noFill/>
          <a:ln>
            <a:solidFill>
              <a:srgbClr val="353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35363B"/>
                </a:solidFill>
                <a:latin typeface="Times New Roman" panose="02020603050405020304" pitchFamily="18" charset="0"/>
                <a:cs typeface="Times New Roman" panose="02020603050405020304" pitchFamily="18" charset="0"/>
              </a:rPr>
              <a:t>Trần Tuấn Phong – 89940</a:t>
            </a:r>
          </a:p>
          <a:p>
            <a:pPr algn="ctr"/>
            <a:r>
              <a:rPr lang="en-US" sz="3200">
                <a:solidFill>
                  <a:srgbClr val="35363B"/>
                </a:solidFill>
                <a:latin typeface="Times New Roman" panose="02020603050405020304" pitchFamily="18" charset="0"/>
                <a:cs typeface="Times New Roman" panose="02020603050405020304" pitchFamily="18" charset="0"/>
              </a:rPr>
              <a:t>Đinh Thị Mây – 85718</a:t>
            </a:r>
          </a:p>
          <a:p>
            <a:pPr algn="ctr"/>
            <a:r>
              <a:rPr lang="en-US" sz="3200">
                <a:solidFill>
                  <a:srgbClr val="35363B"/>
                </a:solidFill>
                <a:latin typeface="Times New Roman" panose="02020603050405020304" pitchFamily="18" charset="0"/>
                <a:cs typeface="Times New Roman" panose="02020603050405020304" pitchFamily="18" charset="0"/>
              </a:rPr>
              <a:t>Nguyễn Trịnh Tấn Phát - 86940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sp>
        <p:nvSpPr>
          <p:cNvPr id="16" name="Google Shape;658;p28">
            <a:extLst>
              <a:ext uri="{FF2B5EF4-FFF2-40B4-BE49-F238E27FC236}">
                <a16:creationId xmlns:a16="http://schemas.microsoft.com/office/drawing/2014/main" id="{7212D6CA-AE2E-1D5B-5D59-220A101FE5AB}"/>
              </a:ext>
            </a:extLst>
          </p:cNvPr>
          <p:cNvSpPr txBox="1"/>
          <p:nvPr/>
        </p:nvSpPr>
        <p:spPr>
          <a:xfrm>
            <a:off x="1007115" y="3193390"/>
            <a:ext cx="7927336"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Xử lý dữ liệu thu thập:</a:t>
            </a:r>
            <a:endParaRPr lang="vi-VN" sz="3000">
              <a:solidFill>
                <a:srgbClr val="0B1320"/>
              </a:solidFill>
              <a:latin typeface="Roboto"/>
              <a:ea typeface="Roboto"/>
              <a:cs typeface="Roboto"/>
              <a:sym typeface="Roboto"/>
            </a:endParaRPr>
          </a:p>
        </p:txBody>
      </p:sp>
      <p:sp>
        <p:nvSpPr>
          <p:cNvPr id="17" name="Google Shape;658;p28">
            <a:extLst>
              <a:ext uri="{FF2B5EF4-FFF2-40B4-BE49-F238E27FC236}">
                <a16:creationId xmlns:a16="http://schemas.microsoft.com/office/drawing/2014/main" id="{AE646829-995A-EFD3-3D29-9F7987E9CD48}"/>
              </a:ext>
            </a:extLst>
          </p:cNvPr>
          <p:cNvSpPr txBox="1"/>
          <p:nvPr/>
        </p:nvSpPr>
        <p:spPr>
          <a:xfrm>
            <a:off x="1007115" y="3811210"/>
            <a:ext cx="6860536" cy="6601807"/>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1: Đưa kích thước toàn bộ ảnh về 640 x 640. Vì mô hình Yolo hoạt động tốt nhất trên tập dữ liệu có kích thước này.</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2: Thực hiện gán nhãn cho đối tượng biển số trong ảnh.</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3: Sau khi gán nhãn cho toàn bộ ảnh, ta thu được một thư mục “train” gồm ảnh và text tương ứng chứa thông tin của các đối tượng trong ảnh đó (nhãn, tọa độ của đối tượng).</a:t>
            </a:r>
          </a:p>
        </p:txBody>
      </p:sp>
      <p:pic>
        <p:nvPicPr>
          <p:cNvPr id="3" name="image11.png">
            <a:extLst>
              <a:ext uri="{FF2B5EF4-FFF2-40B4-BE49-F238E27FC236}">
                <a16:creationId xmlns:a16="http://schemas.microsoft.com/office/drawing/2014/main" id="{811F6BD0-8912-DA5B-36E2-1D13E9CCA9D1}"/>
              </a:ext>
            </a:extLst>
          </p:cNvPr>
          <p:cNvPicPr>
            <a:picLocks noChangeAspect="1"/>
          </p:cNvPicPr>
          <p:nvPr/>
        </p:nvPicPr>
        <p:blipFill>
          <a:blip r:embed="rId4"/>
          <a:srcRect/>
          <a:stretch>
            <a:fillRect/>
          </a:stretch>
        </p:blipFill>
        <p:spPr>
          <a:xfrm>
            <a:off x="8218250" y="3363849"/>
            <a:ext cx="9062635" cy="4028217"/>
          </a:xfrm>
          <a:prstGeom prst="rect">
            <a:avLst/>
          </a:prstGeom>
          <a:ln/>
        </p:spPr>
      </p:pic>
      <p:pic>
        <p:nvPicPr>
          <p:cNvPr id="15" name="image7.png">
            <a:extLst>
              <a:ext uri="{FF2B5EF4-FFF2-40B4-BE49-F238E27FC236}">
                <a16:creationId xmlns:a16="http://schemas.microsoft.com/office/drawing/2014/main" id="{99122130-D837-DEC4-199B-B6B991D86E28}"/>
              </a:ext>
            </a:extLst>
          </p:cNvPr>
          <p:cNvPicPr/>
          <p:nvPr/>
        </p:nvPicPr>
        <p:blipFill rotWithShape="1">
          <a:blip r:embed="rId5"/>
          <a:srcRect b="44169"/>
          <a:stretch/>
        </p:blipFill>
        <p:spPr>
          <a:xfrm>
            <a:off x="9144000" y="7928297"/>
            <a:ext cx="7253906" cy="1822472"/>
          </a:xfrm>
          <a:prstGeom prst="rect">
            <a:avLst/>
          </a:prstGeom>
          <a:ln/>
        </p:spPr>
      </p:pic>
    </p:spTree>
    <p:extLst>
      <p:ext uri="{BB962C8B-B14F-4D97-AF65-F5344CB8AC3E}">
        <p14:creationId xmlns:p14="http://schemas.microsoft.com/office/powerpoint/2010/main" val="301541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658;p28">
            <a:extLst>
              <a:ext uri="{FF2B5EF4-FFF2-40B4-BE49-F238E27FC236}">
                <a16:creationId xmlns:a16="http://schemas.microsoft.com/office/drawing/2014/main" id="{7212D6CA-AE2E-1D5B-5D59-220A101FE5AB}"/>
              </a:ext>
            </a:extLst>
          </p:cNvPr>
          <p:cNvSpPr txBox="1"/>
          <p:nvPr/>
        </p:nvSpPr>
        <p:spPr>
          <a:xfrm>
            <a:off x="1007115" y="3193390"/>
            <a:ext cx="7927336"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Huấn luyện mô hình</a:t>
            </a:r>
            <a:endParaRPr lang="vi-VN" sz="3000">
              <a:solidFill>
                <a:srgbClr val="0B1320"/>
              </a:solidFill>
              <a:latin typeface="Roboto"/>
              <a:ea typeface="Roboto"/>
              <a:cs typeface="Roboto"/>
              <a:sym typeface="Roboto"/>
            </a:endParaRPr>
          </a:p>
        </p:txBody>
      </p:sp>
      <p:sp>
        <p:nvSpPr>
          <p:cNvPr id="17" name="Google Shape;658;p28">
            <a:extLst>
              <a:ext uri="{FF2B5EF4-FFF2-40B4-BE49-F238E27FC236}">
                <a16:creationId xmlns:a16="http://schemas.microsoft.com/office/drawing/2014/main" id="{AE646829-995A-EFD3-3D29-9F7987E9CD48}"/>
              </a:ext>
            </a:extLst>
          </p:cNvPr>
          <p:cNvSpPr txBox="1"/>
          <p:nvPr/>
        </p:nvSpPr>
        <p:spPr>
          <a:xfrm>
            <a:off x="1007115" y="3811210"/>
            <a:ext cx="4212585" cy="4201150"/>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Sử dụng file train đã chuẩn bị, thực hiện train mô hình YOLOv8 bằng Google Colab với số epochs = 150. Sau 150 epochs, ta thu được kết quả sau:</a:t>
            </a:r>
          </a:p>
        </p:txBody>
      </p:sp>
      <p:pic>
        <p:nvPicPr>
          <p:cNvPr id="3" name="Picture 2" descr="A graph of a number of blue lines&#10;&#10;Description automatically generated with medium confidence">
            <a:extLst>
              <a:ext uri="{FF2B5EF4-FFF2-40B4-BE49-F238E27FC236}">
                <a16:creationId xmlns:a16="http://schemas.microsoft.com/office/drawing/2014/main" id="{F8C1B894-EF2A-823F-82F4-0F875D04B5BA}"/>
              </a:ext>
            </a:extLst>
          </p:cNvPr>
          <p:cNvPicPr>
            <a:picLocks noChangeAspect="1"/>
          </p:cNvPicPr>
          <p:nvPr/>
        </p:nvPicPr>
        <p:blipFill>
          <a:blip r:embed="rId4"/>
          <a:stretch>
            <a:fillRect/>
          </a:stretch>
        </p:blipFill>
        <p:spPr>
          <a:xfrm>
            <a:off x="5594183" y="3300952"/>
            <a:ext cx="12323357" cy="5995447"/>
          </a:xfrm>
          <a:prstGeom prst="rect">
            <a:avLst/>
          </a:prstGeom>
        </p:spPr>
      </p:pic>
      <p:sp>
        <p:nvSpPr>
          <p:cNvPr id="15" name="Google Shape;364;p21">
            <a:extLst>
              <a:ext uri="{FF2B5EF4-FFF2-40B4-BE49-F238E27FC236}">
                <a16:creationId xmlns:a16="http://schemas.microsoft.com/office/drawing/2014/main" id="{A10CFA3B-59E6-F7A7-E62B-361B607DFD7E}"/>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spTree>
    <p:extLst>
      <p:ext uri="{BB962C8B-B14F-4D97-AF65-F5344CB8AC3E}">
        <p14:creationId xmlns:p14="http://schemas.microsoft.com/office/powerpoint/2010/main" val="57247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Xử lý ảnh với OpenCV</a:t>
            </a:r>
            <a:endParaRPr sz="6000">
              <a:solidFill>
                <a:schemeClr val="tx1">
                  <a:lumMod val="50000"/>
                  <a:lumOff val="50000"/>
                </a:schemeClr>
              </a:solidFill>
            </a:endParaRPr>
          </a:p>
        </p:txBody>
      </p:sp>
      <p:grpSp>
        <p:nvGrpSpPr>
          <p:cNvPr id="18" name="Google Shape;1022;p40">
            <a:extLst>
              <a:ext uri="{FF2B5EF4-FFF2-40B4-BE49-F238E27FC236}">
                <a16:creationId xmlns:a16="http://schemas.microsoft.com/office/drawing/2014/main" id="{44113CB2-1263-3708-E75D-03189F443796}"/>
              </a:ext>
            </a:extLst>
          </p:cNvPr>
          <p:cNvGrpSpPr/>
          <p:nvPr/>
        </p:nvGrpSpPr>
        <p:grpSpPr>
          <a:xfrm>
            <a:off x="9723041" y="3320705"/>
            <a:ext cx="371556" cy="373221"/>
            <a:chOff x="1813" y="0"/>
            <a:chExt cx="809173" cy="812800"/>
          </a:xfrm>
        </p:grpSpPr>
        <p:sp>
          <p:nvSpPr>
            <p:cNvPr id="19" name="Google Shape;1023;p40">
              <a:extLst>
                <a:ext uri="{FF2B5EF4-FFF2-40B4-BE49-F238E27FC236}">
                  <a16:creationId xmlns:a16="http://schemas.microsoft.com/office/drawing/2014/main" id="{54B0920F-8A67-5530-46C2-720B32A30FE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4;p40">
              <a:extLst>
                <a:ext uri="{FF2B5EF4-FFF2-40B4-BE49-F238E27FC236}">
                  <a16:creationId xmlns:a16="http://schemas.microsoft.com/office/drawing/2014/main" id="{F4AA1D98-D71F-3FD8-00A2-EC6B381A483E}"/>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 name="Google Shape;1025;p40">
            <a:extLst>
              <a:ext uri="{FF2B5EF4-FFF2-40B4-BE49-F238E27FC236}">
                <a16:creationId xmlns:a16="http://schemas.microsoft.com/office/drawing/2014/main" id="{3EA42AD3-0C53-DD27-9FF7-DDBAC98D26DC}"/>
              </a:ext>
            </a:extLst>
          </p:cNvPr>
          <p:cNvGrpSpPr/>
          <p:nvPr/>
        </p:nvGrpSpPr>
        <p:grpSpPr>
          <a:xfrm>
            <a:off x="5290383" y="3348738"/>
            <a:ext cx="371556" cy="373221"/>
            <a:chOff x="1813" y="0"/>
            <a:chExt cx="809173" cy="812800"/>
          </a:xfrm>
        </p:grpSpPr>
        <p:sp>
          <p:nvSpPr>
            <p:cNvPr id="22" name="Google Shape;1026;p40">
              <a:extLst>
                <a:ext uri="{FF2B5EF4-FFF2-40B4-BE49-F238E27FC236}">
                  <a16:creationId xmlns:a16="http://schemas.microsoft.com/office/drawing/2014/main" id="{5C8D3741-6801-9EE3-D7E2-3D141839D00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27;p40">
              <a:extLst>
                <a:ext uri="{FF2B5EF4-FFF2-40B4-BE49-F238E27FC236}">
                  <a16:creationId xmlns:a16="http://schemas.microsoft.com/office/drawing/2014/main" id="{C947AA29-5976-C35A-C26F-D307DF66A133}"/>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 name="Google Shape;1029;p40">
            <a:extLst>
              <a:ext uri="{FF2B5EF4-FFF2-40B4-BE49-F238E27FC236}">
                <a16:creationId xmlns:a16="http://schemas.microsoft.com/office/drawing/2014/main" id="{DA824233-C3DA-61ED-ECB1-B16BEB240E62}"/>
              </a:ext>
            </a:extLst>
          </p:cNvPr>
          <p:cNvSpPr txBox="1"/>
          <p:nvPr/>
        </p:nvSpPr>
        <p:spPr>
          <a:xfrm>
            <a:off x="407761" y="7352000"/>
            <a:ext cx="426835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Tính toán hộp giới hạn</a:t>
            </a:r>
            <a:endParaRPr/>
          </a:p>
        </p:txBody>
      </p:sp>
      <p:sp>
        <p:nvSpPr>
          <p:cNvPr id="25" name="Google Shape;1030;p40">
            <a:extLst>
              <a:ext uri="{FF2B5EF4-FFF2-40B4-BE49-F238E27FC236}">
                <a16:creationId xmlns:a16="http://schemas.microsoft.com/office/drawing/2014/main" id="{3A7906C0-5964-284B-8187-317C31AEFE7B}"/>
              </a:ext>
            </a:extLst>
          </p:cNvPr>
          <p:cNvSpPr txBox="1"/>
          <p:nvPr/>
        </p:nvSpPr>
        <p:spPr>
          <a:xfrm>
            <a:off x="407761" y="8155529"/>
            <a:ext cx="4268356" cy="2067489"/>
          </a:xfrm>
          <a:prstGeom prst="rect">
            <a:avLst/>
          </a:prstGeom>
          <a:noFill/>
          <a:ln>
            <a:noFill/>
          </a:ln>
        </p:spPr>
        <p:txBody>
          <a:bodyPr spcFirstLastPara="1" wrap="square" lIns="0" tIns="0" rIns="0" bIns="0" anchor="t" anchorCtr="0">
            <a:spAutoFit/>
          </a:bodyPr>
          <a:lstStyle/>
          <a:p>
            <a:pPr lvl="0" algn="just">
              <a:lnSpc>
                <a:spcPct val="140016"/>
              </a:lnSpc>
            </a:pPr>
            <a:r>
              <a:rPr lang="vi-VN" sz="2399">
                <a:solidFill>
                  <a:srgbClr val="0B1320"/>
                </a:solidFill>
                <a:latin typeface="Roboto"/>
                <a:ea typeface="Roboto"/>
                <a:cs typeface="Roboto"/>
                <a:sym typeface="Roboto"/>
              </a:rPr>
              <a:t>Áp dụng hàm boundingRect để </a:t>
            </a:r>
            <a:r>
              <a:rPr lang="en-US" sz="2399">
                <a:solidFill>
                  <a:srgbClr val="0B1320"/>
                </a:solidFill>
                <a:latin typeface="Roboto"/>
                <a:ea typeface="Roboto"/>
                <a:cs typeface="Roboto"/>
                <a:sym typeface="Roboto"/>
              </a:rPr>
              <a:t>tính toán </a:t>
            </a:r>
            <a:r>
              <a:rPr lang="vi-VN" sz="2399">
                <a:solidFill>
                  <a:srgbClr val="0B1320"/>
                </a:solidFill>
                <a:latin typeface="Roboto"/>
                <a:ea typeface="Roboto"/>
                <a:cs typeface="Roboto"/>
                <a:sym typeface="Roboto"/>
              </a:rPr>
              <a:t>các bouding box bao quanh các contours vừa tìm được ở bước 3.</a:t>
            </a:r>
            <a:endParaRPr/>
          </a:p>
        </p:txBody>
      </p:sp>
      <p:sp>
        <p:nvSpPr>
          <p:cNvPr id="26" name="Google Shape;1031;p40">
            <a:extLst>
              <a:ext uri="{FF2B5EF4-FFF2-40B4-BE49-F238E27FC236}">
                <a16:creationId xmlns:a16="http://schemas.microsoft.com/office/drawing/2014/main" id="{B40F9037-CFBC-816B-A16A-E7F086AD6006}"/>
              </a:ext>
            </a:extLst>
          </p:cNvPr>
          <p:cNvSpPr txBox="1"/>
          <p:nvPr/>
        </p:nvSpPr>
        <p:spPr>
          <a:xfrm>
            <a:off x="5779079" y="7384194"/>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Lọc ký tự</a:t>
            </a:r>
            <a:endParaRPr/>
          </a:p>
        </p:txBody>
      </p:sp>
      <p:sp>
        <p:nvSpPr>
          <p:cNvPr id="27" name="Google Shape;1032;p40">
            <a:extLst>
              <a:ext uri="{FF2B5EF4-FFF2-40B4-BE49-F238E27FC236}">
                <a16:creationId xmlns:a16="http://schemas.microsoft.com/office/drawing/2014/main" id="{AF58DF36-1AB4-BCFB-165C-8F62F6ADACC2}"/>
              </a:ext>
            </a:extLst>
          </p:cNvPr>
          <p:cNvSpPr txBox="1"/>
          <p:nvPr/>
        </p:nvSpPr>
        <p:spPr>
          <a:xfrm>
            <a:off x="10248904" y="7352000"/>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Sắp xếp chuỗi</a:t>
            </a:r>
            <a:endParaRPr/>
          </a:p>
        </p:txBody>
      </p:sp>
      <p:sp>
        <p:nvSpPr>
          <p:cNvPr id="28" name="Google Shape;1033;p40">
            <a:extLst>
              <a:ext uri="{FF2B5EF4-FFF2-40B4-BE49-F238E27FC236}">
                <a16:creationId xmlns:a16="http://schemas.microsoft.com/office/drawing/2014/main" id="{417E88A9-5D75-D915-4D3B-16945EAF256F}"/>
              </a:ext>
            </a:extLst>
          </p:cNvPr>
          <p:cNvSpPr txBox="1"/>
          <p:nvPr/>
        </p:nvSpPr>
        <p:spPr>
          <a:xfrm>
            <a:off x="5779079" y="8187723"/>
            <a:ext cx="3364925" cy="1550617"/>
          </a:xfrm>
          <a:prstGeom prst="rect">
            <a:avLst/>
          </a:prstGeom>
          <a:noFill/>
          <a:ln>
            <a:noFill/>
          </a:ln>
        </p:spPr>
        <p:txBody>
          <a:bodyPr spcFirstLastPara="1" wrap="square" lIns="0" tIns="0" rIns="0" bIns="0" anchor="t" anchorCtr="0">
            <a:spAutoFit/>
          </a:bodyPr>
          <a:lstStyle/>
          <a:p>
            <a:pPr lvl="0" algn="just">
              <a:lnSpc>
                <a:spcPct val="140016"/>
              </a:lnSpc>
            </a:pPr>
            <a:r>
              <a:rPr lang="en-US" sz="2399">
                <a:solidFill>
                  <a:srgbClr val="0B1320"/>
                </a:solidFill>
                <a:latin typeface="Roboto"/>
                <a:ea typeface="Roboto"/>
                <a:cs typeface="Roboto"/>
                <a:sym typeface="Roboto"/>
              </a:rPr>
              <a:t>Giữ lại những vùng có kích thước bounding box phù hợp.</a:t>
            </a:r>
            <a:endParaRPr/>
          </a:p>
        </p:txBody>
      </p:sp>
      <p:sp>
        <p:nvSpPr>
          <p:cNvPr id="29" name="Google Shape;1034;p40">
            <a:extLst>
              <a:ext uri="{FF2B5EF4-FFF2-40B4-BE49-F238E27FC236}">
                <a16:creationId xmlns:a16="http://schemas.microsoft.com/office/drawing/2014/main" id="{DFFAB7B7-AA66-71B1-15E3-108A1AA06802}"/>
              </a:ext>
            </a:extLst>
          </p:cNvPr>
          <p:cNvSpPr txBox="1"/>
          <p:nvPr/>
        </p:nvSpPr>
        <p:spPr>
          <a:xfrm>
            <a:off x="10248904" y="8155529"/>
            <a:ext cx="3907625" cy="2067489"/>
          </a:xfrm>
          <a:prstGeom prst="rect">
            <a:avLst/>
          </a:prstGeom>
          <a:noFill/>
          <a:ln>
            <a:noFill/>
          </a:ln>
        </p:spPr>
        <p:txBody>
          <a:bodyPr spcFirstLastPara="1" wrap="square" lIns="0" tIns="0" rIns="0" bIns="0" anchor="t" anchorCtr="0">
            <a:spAutoFit/>
          </a:bodyPr>
          <a:lstStyle/>
          <a:p>
            <a:pPr lvl="0" algn="just">
              <a:lnSpc>
                <a:spcPct val="140016"/>
              </a:lnSpc>
            </a:pPr>
            <a:r>
              <a:rPr lang="en-US" sz="2399">
                <a:solidFill>
                  <a:srgbClr val="0B1320"/>
                </a:solidFill>
                <a:latin typeface="Roboto"/>
                <a:ea typeface="Roboto"/>
                <a:cs typeface="Roboto"/>
                <a:sym typeface="Roboto"/>
              </a:rPr>
              <a:t>Sắp xếp các bouding box thành 2 dòng, từ trái qua phải dựa trên giá trị tọa độ x và y của các bouding box.</a:t>
            </a:r>
            <a:endParaRPr/>
          </a:p>
        </p:txBody>
      </p:sp>
      <p:sp>
        <p:nvSpPr>
          <p:cNvPr id="30" name="Google Shape;1035;p40">
            <a:extLst>
              <a:ext uri="{FF2B5EF4-FFF2-40B4-BE49-F238E27FC236}">
                <a16:creationId xmlns:a16="http://schemas.microsoft.com/office/drawing/2014/main" id="{F3632940-D957-9437-2924-5E5983ADE2F7}"/>
              </a:ext>
            </a:extLst>
          </p:cNvPr>
          <p:cNvSpPr txBox="1"/>
          <p:nvPr/>
        </p:nvSpPr>
        <p:spPr>
          <a:xfrm>
            <a:off x="13613825" y="4095181"/>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Tìm đường viền</a:t>
            </a:r>
            <a:endParaRPr/>
          </a:p>
        </p:txBody>
      </p:sp>
      <p:sp>
        <p:nvSpPr>
          <p:cNvPr id="31" name="Google Shape;1036;p40">
            <a:extLst>
              <a:ext uri="{FF2B5EF4-FFF2-40B4-BE49-F238E27FC236}">
                <a16:creationId xmlns:a16="http://schemas.microsoft.com/office/drawing/2014/main" id="{41C3B217-3D56-3A77-FDE7-97397E606CE7}"/>
              </a:ext>
            </a:extLst>
          </p:cNvPr>
          <p:cNvSpPr txBox="1"/>
          <p:nvPr/>
        </p:nvSpPr>
        <p:spPr>
          <a:xfrm>
            <a:off x="13613825" y="4960398"/>
            <a:ext cx="4487139" cy="2067489"/>
          </a:xfrm>
          <a:prstGeom prst="rect">
            <a:avLst/>
          </a:prstGeom>
          <a:noFill/>
          <a:ln>
            <a:noFill/>
          </a:ln>
        </p:spPr>
        <p:txBody>
          <a:bodyPr spcFirstLastPara="1" wrap="square" lIns="0" tIns="0" rIns="0" bIns="0" anchor="t" anchorCtr="0">
            <a:spAutoFit/>
          </a:bodyPr>
          <a:lstStyle/>
          <a:p>
            <a:pPr lvl="0" algn="just">
              <a:lnSpc>
                <a:spcPct val="140016"/>
              </a:lnSpc>
            </a:pPr>
            <a:r>
              <a:rPr lang="vi-VN" sz="2399">
                <a:solidFill>
                  <a:srgbClr val="0B1320"/>
                </a:solidFill>
                <a:latin typeface="Roboto"/>
                <a:ea typeface="Roboto"/>
                <a:cs typeface="Roboto"/>
                <a:sym typeface="Roboto"/>
              </a:rPr>
              <a:t>Áp dụng hàm findContours để tạo các đường viền bao quanh các ký tự (bao gồm cả các nhiễu như dấu “.”, dấu “-“).</a:t>
            </a:r>
            <a:endParaRPr/>
          </a:p>
        </p:txBody>
      </p:sp>
      <p:sp>
        <p:nvSpPr>
          <p:cNvPr id="32" name="Google Shape;1037;p40">
            <a:extLst>
              <a:ext uri="{FF2B5EF4-FFF2-40B4-BE49-F238E27FC236}">
                <a16:creationId xmlns:a16="http://schemas.microsoft.com/office/drawing/2014/main" id="{7397EC59-0692-1249-A75A-F9A1FFCB254E}"/>
              </a:ext>
            </a:extLst>
          </p:cNvPr>
          <p:cNvSpPr txBox="1"/>
          <p:nvPr/>
        </p:nvSpPr>
        <p:spPr>
          <a:xfrm>
            <a:off x="9382301" y="4126232"/>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Phân ngưỡng</a:t>
            </a:r>
            <a:endParaRPr/>
          </a:p>
        </p:txBody>
      </p:sp>
      <p:sp>
        <p:nvSpPr>
          <p:cNvPr id="33" name="Google Shape;1038;p40">
            <a:extLst>
              <a:ext uri="{FF2B5EF4-FFF2-40B4-BE49-F238E27FC236}">
                <a16:creationId xmlns:a16="http://schemas.microsoft.com/office/drawing/2014/main" id="{339B3A8C-2E2D-2F67-2394-ED9DDDA7CF50}"/>
              </a:ext>
            </a:extLst>
          </p:cNvPr>
          <p:cNvSpPr txBox="1"/>
          <p:nvPr/>
        </p:nvSpPr>
        <p:spPr>
          <a:xfrm>
            <a:off x="4434404" y="4126232"/>
            <a:ext cx="406101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Cẳt, tách vùng biển số</a:t>
            </a:r>
            <a:endParaRPr/>
          </a:p>
        </p:txBody>
      </p:sp>
      <p:sp>
        <p:nvSpPr>
          <p:cNvPr id="34" name="Google Shape;1039;p40">
            <a:extLst>
              <a:ext uri="{FF2B5EF4-FFF2-40B4-BE49-F238E27FC236}">
                <a16:creationId xmlns:a16="http://schemas.microsoft.com/office/drawing/2014/main" id="{5A029200-0C9E-3580-5F3F-B3F39FF6CB4C}"/>
              </a:ext>
            </a:extLst>
          </p:cNvPr>
          <p:cNvSpPr txBox="1"/>
          <p:nvPr/>
        </p:nvSpPr>
        <p:spPr>
          <a:xfrm>
            <a:off x="9382301" y="4929761"/>
            <a:ext cx="3364925" cy="10337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Thực hiện phân ngưỡng trên ảnh vừa tách.</a:t>
            </a:r>
            <a:endParaRPr/>
          </a:p>
        </p:txBody>
      </p:sp>
      <p:sp>
        <p:nvSpPr>
          <p:cNvPr id="35" name="Google Shape;1040;p40">
            <a:extLst>
              <a:ext uri="{FF2B5EF4-FFF2-40B4-BE49-F238E27FC236}">
                <a16:creationId xmlns:a16="http://schemas.microsoft.com/office/drawing/2014/main" id="{DCB9CE03-37BF-303A-BB74-896496CB16AC}"/>
              </a:ext>
            </a:extLst>
          </p:cNvPr>
          <p:cNvSpPr txBox="1"/>
          <p:nvPr/>
        </p:nvSpPr>
        <p:spPr>
          <a:xfrm>
            <a:off x="4434404" y="4929761"/>
            <a:ext cx="3364925" cy="1550617"/>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Sử dụng mô hình YOLO để lấy được tọa độ của biển số xe trong ảnh.</a:t>
            </a:r>
            <a:endParaRPr/>
          </a:p>
        </p:txBody>
      </p:sp>
      <p:cxnSp>
        <p:nvCxnSpPr>
          <p:cNvPr id="36" name="Google Shape;1041;p40">
            <a:extLst>
              <a:ext uri="{FF2B5EF4-FFF2-40B4-BE49-F238E27FC236}">
                <a16:creationId xmlns:a16="http://schemas.microsoft.com/office/drawing/2014/main" id="{FC924E50-BC13-BA0B-6988-5816703FE2E8}"/>
              </a:ext>
            </a:extLst>
          </p:cNvPr>
          <p:cNvCxnSpPr/>
          <p:nvPr/>
        </p:nvCxnSpPr>
        <p:spPr>
          <a:xfrm rot="-15209">
            <a:off x="10095494" y="3488266"/>
            <a:ext cx="4061054" cy="0"/>
          </a:xfrm>
          <a:prstGeom prst="straightConnector1">
            <a:avLst/>
          </a:prstGeom>
          <a:noFill/>
          <a:ln w="38100" cap="flat" cmpd="sng">
            <a:solidFill>
              <a:srgbClr val="000000"/>
            </a:solidFill>
            <a:prstDash val="solid"/>
            <a:round/>
            <a:headEnd type="none" w="sm" len="sm"/>
            <a:tailEnd type="none" w="sm" len="sm"/>
          </a:ln>
        </p:spPr>
      </p:cxnSp>
      <p:cxnSp>
        <p:nvCxnSpPr>
          <p:cNvPr id="37" name="Google Shape;1042;p40">
            <a:extLst>
              <a:ext uri="{FF2B5EF4-FFF2-40B4-BE49-F238E27FC236}">
                <a16:creationId xmlns:a16="http://schemas.microsoft.com/office/drawing/2014/main" id="{F269B296-8A54-9E08-8278-A747982DA8CE}"/>
              </a:ext>
            </a:extLst>
          </p:cNvPr>
          <p:cNvCxnSpPr/>
          <p:nvPr/>
        </p:nvCxnSpPr>
        <p:spPr>
          <a:xfrm rot="-15209">
            <a:off x="5662836" y="3516299"/>
            <a:ext cx="4061054" cy="0"/>
          </a:xfrm>
          <a:prstGeom prst="straightConnector1">
            <a:avLst/>
          </a:prstGeom>
          <a:noFill/>
          <a:ln w="38100" cap="flat" cmpd="sng">
            <a:solidFill>
              <a:srgbClr val="000000"/>
            </a:solidFill>
            <a:prstDash val="solid"/>
            <a:round/>
            <a:headEnd type="none" w="sm" len="sm"/>
            <a:tailEnd type="none" w="sm" len="sm"/>
          </a:ln>
        </p:spPr>
      </p:cxnSp>
      <p:cxnSp>
        <p:nvCxnSpPr>
          <p:cNvPr id="38" name="Google Shape;1043;p40">
            <a:extLst>
              <a:ext uri="{FF2B5EF4-FFF2-40B4-BE49-F238E27FC236}">
                <a16:creationId xmlns:a16="http://schemas.microsoft.com/office/drawing/2014/main" id="{720E0628-1E4A-E16E-6B97-C327791F4120}"/>
              </a:ext>
            </a:extLst>
          </p:cNvPr>
          <p:cNvCxnSpPr/>
          <p:nvPr/>
        </p:nvCxnSpPr>
        <p:spPr>
          <a:xfrm rot="24429">
            <a:off x="14529782" y="3474912"/>
            <a:ext cx="3758266" cy="0"/>
          </a:xfrm>
          <a:prstGeom prst="straightConnector1">
            <a:avLst/>
          </a:prstGeom>
          <a:noFill/>
          <a:ln w="38100" cap="flat" cmpd="sng">
            <a:solidFill>
              <a:srgbClr val="000000"/>
            </a:solidFill>
            <a:prstDash val="solid"/>
            <a:round/>
            <a:headEnd type="none" w="sm" len="sm"/>
            <a:tailEnd type="none" w="sm" len="sm"/>
          </a:ln>
        </p:spPr>
      </p:cxnSp>
      <p:grpSp>
        <p:nvGrpSpPr>
          <p:cNvPr id="39" name="Google Shape;1044;p40">
            <a:extLst>
              <a:ext uri="{FF2B5EF4-FFF2-40B4-BE49-F238E27FC236}">
                <a16:creationId xmlns:a16="http://schemas.microsoft.com/office/drawing/2014/main" id="{F8540155-0BFF-77AA-8B9C-F2CE2DB0A352}"/>
              </a:ext>
            </a:extLst>
          </p:cNvPr>
          <p:cNvGrpSpPr/>
          <p:nvPr/>
        </p:nvGrpSpPr>
        <p:grpSpPr>
          <a:xfrm>
            <a:off x="14157444" y="3292672"/>
            <a:ext cx="371556" cy="373221"/>
            <a:chOff x="1813" y="0"/>
            <a:chExt cx="809173" cy="812800"/>
          </a:xfrm>
        </p:grpSpPr>
        <p:sp>
          <p:nvSpPr>
            <p:cNvPr id="40" name="Google Shape;1045;p40">
              <a:extLst>
                <a:ext uri="{FF2B5EF4-FFF2-40B4-BE49-F238E27FC236}">
                  <a16:creationId xmlns:a16="http://schemas.microsoft.com/office/drawing/2014/main" id="{5C0553A0-3660-3778-1CB7-401DA52DCD7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6;p40">
              <a:extLst>
                <a:ext uri="{FF2B5EF4-FFF2-40B4-BE49-F238E27FC236}">
                  <a16:creationId xmlns:a16="http://schemas.microsoft.com/office/drawing/2014/main" id="{8F7653DE-478B-E424-8405-AB77392742EC}"/>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 name="Google Shape;1047;p40">
            <a:extLst>
              <a:ext uri="{FF2B5EF4-FFF2-40B4-BE49-F238E27FC236}">
                <a16:creationId xmlns:a16="http://schemas.microsoft.com/office/drawing/2014/main" id="{F22A1EDD-6883-C650-902C-8D7E0CB2C44F}"/>
              </a:ext>
            </a:extLst>
          </p:cNvPr>
          <p:cNvGrpSpPr/>
          <p:nvPr/>
        </p:nvGrpSpPr>
        <p:grpSpPr>
          <a:xfrm>
            <a:off x="8193542" y="6790453"/>
            <a:ext cx="371556" cy="373221"/>
            <a:chOff x="1813" y="0"/>
            <a:chExt cx="809173" cy="812800"/>
          </a:xfrm>
        </p:grpSpPr>
        <p:sp>
          <p:nvSpPr>
            <p:cNvPr id="43" name="Google Shape;1048;p40">
              <a:extLst>
                <a:ext uri="{FF2B5EF4-FFF2-40B4-BE49-F238E27FC236}">
                  <a16:creationId xmlns:a16="http://schemas.microsoft.com/office/drawing/2014/main" id="{433E1BC9-DF58-94DB-5BED-50B69028F7C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9;p40">
              <a:extLst>
                <a:ext uri="{FF2B5EF4-FFF2-40B4-BE49-F238E27FC236}">
                  <a16:creationId xmlns:a16="http://schemas.microsoft.com/office/drawing/2014/main" id="{F2CD82EE-EB0B-B023-BCF0-5CE0822224FE}"/>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5" name="Google Shape;1050;p40">
            <a:extLst>
              <a:ext uri="{FF2B5EF4-FFF2-40B4-BE49-F238E27FC236}">
                <a16:creationId xmlns:a16="http://schemas.microsoft.com/office/drawing/2014/main" id="{3B0ED147-A9E5-AEDF-81D8-F88567F2A50E}"/>
              </a:ext>
            </a:extLst>
          </p:cNvPr>
          <p:cNvCxnSpPr/>
          <p:nvPr/>
        </p:nvCxnSpPr>
        <p:spPr>
          <a:xfrm rot="-15209">
            <a:off x="68" y="6958014"/>
            <a:ext cx="4061054" cy="0"/>
          </a:xfrm>
          <a:prstGeom prst="straightConnector1">
            <a:avLst/>
          </a:prstGeom>
          <a:noFill/>
          <a:ln w="38100" cap="flat" cmpd="sng">
            <a:solidFill>
              <a:srgbClr val="000000"/>
            </a:solidFill>
            <a:prstDash val="solid"/>
            <a:round/>
            <a:headEnd type="none" w="sm" len="sm"/>
            <a:tailEnd type="none" w="sm" len="sm"/>
          </a:ln>
        </p:spPr>
      </p:cxnSp>
      <p:cxnSp>
        <p:nvCxnSpPr>
          <p:cNvPr id="46" name="Google Shape;1051;p40">
            <a:extLst>
              <a:ext uri="{FF2B5EF4-FFF2-40B4-BE49-F238E27FC236}">
                <a16:creationId xmlns:a16="http://schemas.microsoft.com/office/drawing/2014/main" id="{1EAA6CF9-0761-1871-4A64-6FAC33E01FEB}"/>
              </a:ext>
            </a:extLst>
          </p:cNvPr>
          <p:cNvCxnSpPr/>
          <p:nvPr/>
        </p:nvCxnSpPr>
        <p:spPr>
          <a:xfrm rot="24429">
            <a:off x="4434356" y="6944660"/>
            <a:ext cx="3758266" cy="0"/>
          </a:xfrm>
          <a:prstGeom prst="straightConnector1">
            <a:avLst/>
          </a:prstGeom>
          <a:noFill/>
          <a:ln w="38100" cap="flat" cmpd="sng">
            <a:solidFill>
              <a:srgbClr val="000000"/>
            </a:solidFill>
            <a:prstDash val="solid"/>
            <a:round/>
            <a:headEnd type="none" w="sm" len="sm"/>
            <a:tailEnd type="none" w="sm" len="sm"/>
          </a:ln>
        </p:spPr>
      </p:cxnSp>
      <p:grpSp>
        <p:nvGrpSpPr>
          <p:cNvPr id="47" name="Google Shape;1052;p40">
            <a:extLst>
              <a:ext uri="{FF2B5EF4-FFF2-40B4-BE49-F238E27FC236}">
                <a16:creationId xmlns:a16="http://schemas.microsoft.com/office/drawing/2014/main" id="{9C497B77-8338-615F-86B3-5DF6EFBF9DE6}"/>
              </a:ext>
            </a:extLst>
          </p:cNvPr>
          <p:cNvGrpSpPr/>
          <p:nvPr/>
        </p:nvGrpSpPr>
        <p:grpSpPr>
          <a:xfrm>
            <a:off x="4062019" y="6762420"/>
            <a:ext cx="371556" cy="373221"/>
            <a:chOff x="1813" y="0"/>
            <a:chExt cx="809173" cy="812800"/>
          </a:xfrm>
        </p:grpSpPr>
        <p:sp>
          <p:nvSpPr>
            <p:cNvPr id="48" name="Google Shape;1053;p40">
              <a:extLst>
                <a:ext uri="{FF2B5EF4-FFF2-40B4-BE49-F238E27FC236}">
                  <a16:creationId xmlns:a16="http://schemas.microsoft.com/office/drawing/2014/main" id="{BA09F437-F27E-487A-F86D-9C873D5BE1D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4;p40">
              <a:extLst>
                <a:ext uri="{FF2B5EF4-FFF2-40B4-BE49-F238E27FC236}">
                  <a16:creationId xmlns:a16="http://schemas.microsoft.com/office/drawing/2014/main" id="{E0DCD173-865A-A090-4526-D75C49D7EC30}"/>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 name="Google Shape;1055;p40">
            <a:extLst>
              <a:ext uri="{FF2B5EF4-FFF2-40B4-BE49-F238E27FC236}">
                <a16:creationId xmlns:a16="http://schemas.microsoft.com/office/drawing/2014/main" id="{81D479F0-98AA-3547-2C27-11AC0A7BFECE}"/>
              </a:ext>
            </a:extLst>
          </p:cNvPr>
          <p:cNvCxnSpPr/>
          <p:nvPr/>
        </p:nvCxnSpPr>
        <p:spPr>
          <a:xfrm rot="24429">
            <a:off x="8564430" y="6977063"/>
            <a:ext cx="3758266" cy="0"/>
          </a:xfrm>
          <a:prstGeom prst="straightConnector1">
            <a:avLst/>
          </a:prstGeom>
          <a:noFill/>
          <a:ln w="38100" cap="flat" cmpd="sng">
            <a:solidFill>
              <a:srgbClr val="000000"/>
            </a:solidFill>
            <a:prstDash val="solid"/>
            <a:round/>
            <a:headEnd type="none" w="sm" len="sm"/>
            <a:tailEnd type="none" w="sm" len="sm"/>
          </a:ln>
        </p:spPr>
      </p:cxnSp>
      <p:grpSp>
        <p:nvGrpSpPr>
          <p:cNvPr id="51" name="Google Shape;1056;p40">
            <a:extLst>
              <a:ext uri="{FF2B5EF4-FFF2-40B4-BE49-F238E27FC236}">
                <a16:creationId xmlns:a16="http://schemas.microsoft.com/office/drawing/2014/main" id="{008D4D13-4DE9-EBAF-652D-A6DF3BA53A14}"/>
              </a:ext>
            </a:extLst>
          </p:cNvPr>
          <p:cNvGrpSpPr/>
          <p:nvPr/>
        </p:nvGrpSpPr>
        <p:grpSpPr>
          <a:xfrm>
            <a:off x="12126857" y="6818486"/>
            <a:ext cx="371556" cy="373221"/>
            <a:chOff x="1813" y="0"/>
            <a:chExt cx="809173" cy="812800"/>
          </a:xfrm>
        </p:grpSpPr>
        <p:sp>
          <p:nvSpPr>
            <p:cNvPr id="52" name="Google Shape;1057;p40">
              <a:extLst>
                <a:ext uri="{FF2B5EF4-FFF2-40B4-BE49-F238E27FC236}">
                  <a16:creationId xmlns:a16="http://schemas.microsoft.com/office/drawing/2014/main" id="{F118D68C-8383-E604-E5B2-7115DAD00FF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58;p40">
              <a:extLst>
                <a:ext uri="{FF2B5EF4-FFF2-40B4-BE49-F238E27FC236}">
                  <a16:creationId xmlns:a16="http://schemas.microsoft.com/office/drawing/2014/main" id="{72B5FC54-44A9-52D8-A847-70B461900619}"/>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114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Xử lý ảnh với OpenCV</a:t>
            </a:r>
            <a:endParaRPr sz="6000">
              <a:solidFill>
                <a:schemeClr val="tx1">
                  <a:lumMod val="50000"/>
                  <a:lumOff val="50000"/>
                </a:schemeClr>
              </a:solidFill>
            </a:endParaRPr>
          </a:p>
        </p:txBody>
      </p:sp>
      <p:sp>
        <p:nvSpPr>
          <p:cNvPr id="16" name="Google Shape;658;p28">
            <a:extLst>
              <a:ext uri="{FF2B5EF4-FFF2-40B4-BE49-F238E27FC236}">
                <a16:creationId xmlns:a16="http://schemas.microsoft.com/office/drawing/2014/main" id="{D9A3AEDA-9A68-10A5-0AD1-CCBB41EFC624}"/>
              </a:ext>
            </a:extLst>
          </p:cNvPr>
          <p:cNvSpPr txBox="1"/>
          <p:nvPr/>
        </p:nvSpPr>
        <p:spPr>
          <a:xfrm>
            <a:off x="1007115" y="3193390"/>
            <a:ext cx="7927336"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Kết quả</a:t>
            </a:r>
            <a:endParaRPr lang="vi-VN" sz="3000">
              <a:solidFill>
                <a:srgbClr val="0B1320"/>
              </a:solidFill>
              <a:latin typeface="Roboto"/>
              <a:ea typeface="Roboto"/>
              <a:cs typeface="Roboto"/>
              <a:sym typeface="Roboto"/>
            </a:endParaRPr>
          </a:p>
        </p:txBody>
      </p:sp>
      <p:sp>
        <p:nvSpPr>
          <p:cNvPr id="17" name="Arrow: Right 16">
            <a:extLst>
              <a:ext uri="{FF2B5EF4-FFF2-40B4-BE49-F238E27FC236}">
                <a16:creationId xmlns:a16="http://schemas.microsoft.com/office/drawing/2014/main" id="{A62DAB53-DA2F-C278-B23C-855FEAEC658E}"/>
              </a:ext>
            </a:extLst>
          </p:cNvPr>
          <p:cNvSpPr/>
          <p:nvPr/>
        </p:nvSpPr>
        <p:spPr>
          <a:xfrm>
            <a:off x="7820647" y="5848557"/>
            <a:ext cx="1566053" cy="1208661"/>
          </a:xfrm>
          <a:prstGeom prst="rightArrow">
            <a:avLst/>
          </a:prstGeom>
          <a:solidFill>
            <a:schemeClr val="bg1">
              <a:lumMod val="75000"/>
            </a:schemeClr>
          </a:solidFill>
          <a:ln w="381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53.jpg">
            <a:extLst>
              <a:ext uri="{FF2B5EF4-FFF2-40B4-BE49-F238E27FC236}">
                <a16:creationId xmlns:a16="http://schemas.microsoft.com/office/drawing/2014/main" id="{2896F17F-BDB5-F171-D294-8A65B9C925B2}"/>
              </a:ext>
            </a:extLst>
          </p:cNvPr>
          <p:cNvPicPr/>
          <p:nvPr/>
        </p:nvPicPr>
        <p:blipFill rotWithShape="1">
          <a:blip r:embed="rId4"/>
          <a:srcRect t="20375" b="23534"/>
          <a:stretch/>
        </p:blipFill>
        <p:spPr bwMode="auto">
          <a:xfrm>
            <a:off x="1825090" y="3903693"/>
            <a:ext cx="5086295" cy="6273168"/>
          </a:xfrm>
          <a:prstGeom prst="rect">
            <a:avLst/>
          </a:prstGeom>
          <a:ln>
            <a:noFill/>
          </a:ln>
          <a:extLst>
            <a:ext uri="{53640926-AAD7-44D8-BBD7-CCE9431645EC}">
              <a14:shadowObscured xmlns:a14="http://schemas.microsoft.com/office/drawing/2010/main"/>
            </a:ext>
          </a:extLst>
        </p:spPr>
      </p:pic>
      <p:pic>
        <p:nvPicPr>
          <p:cNvPr id="19" name="Picture 18" descr="A screenshot of a computer screen&#10;&#10;Description automatically generated">
            <a:extLst>
              <a:ext uri="{FF2B5EF4-FFF2-40B4-BE49-F238E27FC236}">
                <a16:creationId xmlns:a16="http://schemas.microsoft.com/office/drawing/2014/main" id="{A54B9F90-888A-A4BB-F7C3-94CABCCDAE85}"/>
              </a:ext>
            </a:extLst>
          </p:cNvPr>
          <p:cNvPicPr>
            <a:picLocks noChangeAspect="1"/>
          </p:cNvPicPr>
          <p:nvPr/>
        </p:nvPicPr>
        <p:blipFill>
          <a:blip r:embed="rId5"/>
          <a:stretch>
            <a:fillRect/>
          </a:stretch>
        </p:blipFill>
        <p:spPr>
          <a:xfrm>
            <a:off x="9646928" y="4395870"/>
            <a:ext cx="8195005" cy="4367760"/>
          </a:xfrm>
          <a:prstGeom prst="rect">
            <a:avLst/>
          </a:prstGeom>
        </p:spPr>
      </p:pic>
    </p:spTree>
    <p:extLst>
      <p:ext uri="{BB962C8B-B14F-4D97-AF65-F5344CB8AC3E}">
        <p14:creationId xmlns:p14="http://schemas.microsoft.com/office/powerpoint/2010/main" val="21121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Nhận dạng ký tự với model CNN</a:t>
            </a:r>
            <a:endParaRPr sz="6000">
              <a:solidFill>
                <a:schemeClr val="tx1">
                  <a:lumMod val="50000"/>
                  <a:lumOff val="50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FCEB3AD0-4A36-D880-8C16-3F250EAFAD15}"/>
              </a:ext>
            </a:extLst>
          </p:cNvPr>
          <p:cNvPicPr>
            <a:picLocks noChangeAspect="1"/>
          </p:cNvPicPr>
          <p:nvPr/>
        </p:nvPicPr>
        <p:blipFill>
          <a:blip r:embed="rId4"/>
          <a:stretch>
            <a:fillRect/>
          </a:stretch>
        </p:blipFill>
        <p:spPr>
          <a:xfrm>
            <a:off x="6457198" y="3403523"/>
            <a:ext cx="8525204" cy="468056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13AE4B31-B4F1-A9C3-DDEE-70D5E63D30C6}"/>
              </a:ext>
            </a:extLst>
          </p:cNvPr>
          <p:cNvPicPr>
            <a:picLocks noChangeAspect="1"/>
          </p:cNvPicPr>
          <p:nvPr/>
        </p:nvPicPr>
        <p:blipFill>
          <a:blip r:embed="rId5"/>
          <a:stretch>
            <a:fillRect/>
          </a:stretch>
        </p:blipFill>
        <p:spPr>
          <a:xfrm>
            <a:off x="9316729" y="5268152"/>
            <a:ext cx="8525204" cy="4618337"/>
          </a:xfrm>
          <a:prstGeom prst="rect">
            <a:avLst/>
          </a:prstGeom>
          <a:effectLst>
            <a:outerShdw blurRad="50800" dist="38100" dir="13500000" algn="br" rotWithShape="0">
              <a:prstClr val="black">
                <a:alpha val="40000"/>
              </a:prstClr>
            </a:outerShdw>
          </a:effectLst>
        </p:spPr>
      </p:pic>
      <p:sp>
        <p:nvSpPr>
          <p:cNvPr id="17" name="Google Shape;658;p28">
            <a:extLst>
              <a:ext uri="{FF2B5EF4-FFF2-40B4-BE49-F238E27FC236}">
                <a16:creationId xmlns:a16="http://schemas.microsoft.com/office/drawing/2014/main" id="{54497A0D-E10B-CBE9-1007-A758AC9CE2F2}"/>
              </a:ext>
            </a:extLst>
          </p:cNvPr>
          <p:cNvSpPr txBox="1"/>
          <p:nvPr/>
        </p:nvSpPr>
        <p:spPr>
          <a:xfrm>
            <a:off x="1007115" y="3193390"/>
            <a:ext cx="4687103" cy="3000821"/>
          </a:xfrm>
          <a:prstGeom prst="rect">
            <a:avLst/>
          </a:prstGeom>
          <a:noFill/>
          <a:ln>
            <a:noFill/>
          </a:ln>
        </p:spPr>
        <p:txBody>
          <a:bodyPr spcFirstLastPara="1" wrap="square" lIns="0" tIns="0" rIns="0" bIns="0" anchor="t" anchorCtr="0">
            <a:spAutoFit/>
          </a:bodyPr>
          <a:lstStyle/>
          <a:p>
            <a:pPr lvl="0" algn="just">
              <a:lnSpc>
                <a:spcPct val="130000"/>
              </a:lnSpc>
            </a:pPr>
            <a:r>
              <a:rPr lang="vi-VN" sz="3000">
                <a:solidFill>
                  <a:srgbClr val="0B1320"/>
                </a:solidFill>
                <a:latin typeface="Roboto"/>
                <a:ea typeface="Roboto"/>
                <a:cs typeface="Roboto"/>
                <a:sym typeface="Roboto"/>
              </a:rPr>
              <a:t>Tập dữ liệu huấn luyện là 1 thư mục gồm 30 thư mục con, mỗi thư mục con chứa ảnh của 1 ký tự cần nhận diện.</a:t>
            </a:r>
          </a:p>
        </p:txBody>
      </p:sp>
    </p:spTree>
    <p:extLst>
      <p:ext uri="{BB962C8B-B14F-4D97-AF65-F5344CB8AC3E}">
        <p14:creationId xmlns:p14="http://schemas.microsoft.com/office/powerpoint/2010/main" val="247732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Nhận dạng ký tự với model CNN</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54497A0D-E10B-CBE9-1007-A758AC9CE2F2}"/>
              </a:ext>
            </a:extLst>
          </p:cNvPr>
          <p:cNvSpPr txBox="1"/>
          <p:nvPr/>
        </p:nvSpPr>
        <p:spPr>
          <a:xfrm>
            <a:off x="1007115" y="3193390"/>
            <a:ext cx="4687103"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Mô hình CNN</a:t>
            </a:r>
            <a:endParaRPr lang="vi-VN" sz="3000">
              <a:solidFill>
                <a:srgbClr val="0B1320"/>
              </a:solidFill>
              <a:latin typeface="Roboto"/>
              <a:ea typeface="Roboto"/>
              <a:cs typeface="Roboto"/>
              <a:sym typeface="Roboto"/>
            </a:endParaRPr>
          </a:p>
        </p:txBody>
      </p:sp>
      <p:pic>
        <p:nvPicPr>
          <p:cNvPr id="16" name="Picture 15" descr="A screen shot of a computer code&#10;&#10;Description automatically generated">
            <a:extLst>
              <a:ext uri="{FF2B5EF4-FFF2-40B4-BE49-F238E27FC236}">
                <a16:creationId xmlns:a16="http://schemas.microsoft.com/office/drawing/2014/main" id="{05D469E2-365A-22CE-4EB1-1F2A6A9D5E9D}"/>
              </a:ext>
            </a:extLst>
          </p:cNvPr>
          <p:cNvPicPr>
            <a:picLocks noChangeAspect="1"/>
          </p:cNvPicPr>
          <p:nvPr/>
        </p:nvPicPr>
        <p:blipFill>
          <a:blip r:embed="rId4"/>
          <a:stretch>
            <a:fillRect/>
          </a:stretch>
        </p:blipFill>
        <p:spPr>
          <a:xfrm>
            <a:off x="2894710" y="3869469"/>
            <a:ext cx="12498580" cy="5612197"/>
          </a:xfrm>
          <a:prstGeom prst="rect">
            <a:avLst/>
          </a:prstGeom>
        </p:spPr>
      </p:pic>
    </p:spTree>
    <p:extLst>
      <p:ext uri="{BB962C8B-B14F-4D97-AF65-F5344CB8AC3E}">
        <p14:creationId xmlns:p14="http://schemas.microsoft.com/office/powerpoint/2010/main" val="221160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Nhận dạng ký tự với model CNN</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54497A0D-E10B-CBE9-1007-A758AC9CE2F2}"/>
              </a:ext>
            </a:extLst>
          </p:cNvPr>
          <p:cNvSpPr txBox="1"/>
          <p:nvPr/>
        </p:nvSpPr>
        <p:spPr>
          <a:xfrm>
            <a:off x="1007115" y="3193390"/>
            <a:ext cx="4687103"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Xử lý dữ liệu</a:t>
            </a:r>
            <a:endParaRPr lang="vi-VN" sz="3000">
              <a:solidFill>
                <a:srgbClr val="0B1320"/>
              </a:solidFill>
              <a:latin typeface="Roboto"/>
              <a:ea typeface="Roboto"/>
              <a:cs typeface="Roboto"/>
              <a:sym typeface="Roboto"/>
            </a:endParaRPr>
          </a:p>
        </p:txBody>
      </p:sp>
      <p:sp>
        <p:nvSpPr>
          <p:cNvPr id="3" name="Google Shape;658;p28">
            <a:extLst>
              <a:ext uri="{FF2B5EF4-FFF2-40B4-BE49-F238E27FC236}">
                <a16:creationId xmlns:a16="http://schemas.microsoft.com/office/drawing/2014/main" id="{6583420E-7CAA-94F1-E77E-D4396F98D4CA}"/>
              </a:ext>
            </a:extLst>
          </p:cNvPr>
          <p:cNvSpPr txBox="1"/>
          <p:nvPr/>
        </p:nvSpPr>
        <p:spPr>
          <a:xfrm>
            <a:off x="1007115" y="3793554"/>
            <a:ext cx="12016157" cy="180049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1: Tải thư mục chứa ảnh huấn luyện.</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2: Thay đổi kích thước toàn bộ ảnh thành (227,227).</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3: Chia hình ảnh thành các tập khác nhau với nhãn tương ứng.</a:t>
            </a:r>
          </a:p>
        </p:txBody>
      </p:sp>
      <p:sp>
        <p:nvSpPr>
          <p:cNvPr id="15" name="Google Shape;658;p28">
            <a:extLst>
              <a:ext uri="{FF2B5EF4-FFF2-40B4-BE49-F238E27FC236}">
                <a16:creationId xmlns:a16="http://schemas.microsoft.com/office/drawing/2014/main" id="{30BBD405-B1E2-ED23-4021-783365C36A43}"/>
              </a:ext>
            </a:extLst>
          </p:cNvPr>
          <p:cNvSpPr txBox="1"/>
          <p:nvPr/>
        </p:nvSpPr>
        <p:spPr>
          <a:xfrm>
            <a:off x="1007114" y="5903772"/>
            <a:ext cx="15904347"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Huấn luyện: </a:t>
            </a:r>
            <a:r>
              <a:rPr lang="vi-VN" sz="3000">
                <a:solidFill>
                  <a:srgbClr val="0B1320"/>
                </a:solidFill>
                <a:latin typeface="Roboto"/>
                <a:ea typeface="Roboto"/>
                <a:cs typeface="Roboto"/>
                <a:sym typeface="Roboto"/>
              </a:rPr>
              <a:t>Thưc hiện train mô hình với 40 epochs. Sau 40 epochs, ta thu được kết quả sau:</a:t>
            </a:r>
            <a:r>
              <a:rPr lang="en-US" sz="3000">
                <a:solidFill>
                  <a:srgbClr val="0B1320"/>
                </a:solidFill>
                <a:latin typeface="Roboto"/>
                <a:ea typeface="Roboto"/>
                <a:cs typeface="Roboto"/>
                <a:sym typeface="Roboto"/>
              </a:rPr>
              <a:t> </a:t>
            </a:r>
            <a:endParaRPr lang="vi-VN" sz="3000">
              <a:solidFill>
                <a:srgbClr val="0B1320"/>
              </a:solidFill>
              <a:latin typeface="Roboto"/>
              <a:ea typeface="Roboto"/>
              <a:cs typeface="Roboto"/>
              <a:sym typeface="Roboto"/>
            </a:endParaRPr>
          </a:p>
        </p:txBody>
      </p:sp>
      <p:pic>
        <p:nvPicPr>
          <p:cNvPr id="18" name="Picture 17" descr="A screenshot of a computer&#10;&#10;Description automatically generated">
            <a:extLst>
              <a:ext uri="{FF2B5EF4-FFF2-40B4-BE49-F238E27FC236}">
                <a16:creationId xmlns:a16="http://schemas.microsoft.com/office/drawing/2014/main" id="{8A226D5B-5AEB-5A75-EE20-5C5ECDE920E2}"/>
              </a:ext>
            </a:extLst>
          </p:cNvPr>
          <p:cNvPicPr>
            <a:picLocks noChangeAspect="1"/>
          </p:cNvPicPr>
          <p:nvPr/>
        </p:nvPicPr>
        <p:blipFill rotWithShape="1">
          <a:blip r:embed="rId4"/>
          <a:srcRect t="58684"/>
          <a:stretch/>
        </p:blipFill>
        <p:spPr bwMode="auto">
          <a:xfrm>
            <a:off x="1929574" y="6629794"/>
            <a:ext cx="14059426" cy="35392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22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 đạt được</a:t>
            </a:r>
            <a:endParaRPr sz="6000">
              <a:solidFill>
                <a:schemeClr val="tx1">
                  <a:lumMod val="50000"/>
                  <a:lumOff val="50000"/>
                </a:schemeClr>
              </a:solidFill>
            </a:endParaRPr>
          </a:p>
        </p:txBody>
      </p:sp>
      <p:pic>
        <p:nvPicPr>
          <p:cNvPr id="19" name="Picture 18">
            <a:extLst>
              <a:ext uri="{FF2B5EF4-FFF2-40B4-BE49-F238E27FC236}">
                <a16:creationId xmlns:a16="http://schemas.microsoft.com/office/drawing/2014/main" id="{E06D47F0-C6F1-7E66-C9CC-8D39DBC229C8}"/>
              </a:ext>
            </a:extLst>
          </p:cNvPr>
          <p:cNvPicPr>
            <a:picLocks noChangeAspect="1"/>
          </p:cNvPicPr>
          <p:nvPr/>
        </p:nvPicPr>
        <p:blipFill>
          <a:blip r:embed="rId4"/>
          <a:stretch>
            <a:fillRect/>
          </a:stretch>
        </p:blipFill>
        <p:spPr>
          <a:xfrm>
            <a:off x="1097519" y="3429390"/>
            <a:ext cx="16092961" cy="5336086"/>
          </a:xfrm>
          <a:prstGeom prst="rect">
            <a:avLst/>
          </a:prstGeom>
        </p:spPr>
      </p:pic>
      <p:sp>
        <p:nvSpPr>
          <p:cNvPr id="21" name="Google Shape;658;p28">
            <a:extLst>
              <a:ext uri="{FF2B5EF4-FFF2-40B4-BE49-F238E27FC236}">
                <a16:creationId xmlns:a16="http://schemas.microsoft.com/office/drawing/2014/main" id="{7F3808F2-212A-F76C-F6F2-CAFC14FD0A59}"/>
              </a:ext>
            </a:extLst>
          </p:cNvPr>
          <p:cNvSpPr txBox="1"/>
          <p:nvPr/>
        </p:nvSpPr>
        <p:spPr>
          <a:xfrm>
            <a:off x="1191825" y="8926074"/>
            <a:ext cx="15904347"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a:solidFill>
                  <a:srgbClr val="0B1320"/>
                </a:solidFill>
                <a:latin typeface="Roboto"/>
                <a:ea typeface="Roboto"/>
                <a:cs typeface="Roboto"/>
                <a:sym typeface="Roboto"/>
              </a:rPr>
              <a:t>Sau khi áp dụng mô hình trên 100 ảnh xe máy và 100 ảnh ô tô</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35671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3068401"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dirty="0">
                <a:solidFill>
                  <a:srgbClr val="0B1320"/>
                </a:solidFill>
                <a:latin typeface="Playfair Display Black"/>
                <a:ea typeface="Playfair Display Black"/>
                <a:cs typeface="Playfair Display Black"/>
                <a:sym typeface="Playfair Display Black"/>
              </a:rPr>
              <a:t>Module AI </a:t>
            </a:r>
            <a:r>
              <a:rPr lang="en-US" sz="9000" b="0" i="0" u="none" strike="noStrike" cap="none" dirty="0" err="1">
                <a:solidFill>
                  <a:srgbClr val="0B1320"/>
                </a:solidFill>
                <a:latin typeface="Playfair Display Black"/>
                <a:ea typeface="Playfair Display Black"/>
                <a:cs typeface="Playfair Display Black"/>
                <a:sym typeface="Playfair Display Black"/>
              </a:rPr>
              <a:t>với</a:t>
            </a:r>
            <a:r>
              <a:rPr lang="en-US" sz="9000" b="0" i="0" u="none" strike="noStrike" cap="none" dirty="0">
                <a:solidFill>
                  <a:srgbClr val="0B1320"/>
                </a:solidFill>
                <a:latin typeface="Playfair Display Black"/>
                <a:ea typeface="Playfair Display Black"/>
                <a:cs typeface="Playfair Display Black"/>
                <a:sym typeface="Playfair Display Black"/>
              </a:rPr>
              <a:t> </a:t>
            </a:r>
            <a:r>
              <a:rPr lang="en-US" sz="9000" b="0" i="0" u="none" strike="noStrike" cap="none" dirty="0" err="1">
                <a:solidFill>
                  <a:srgbClr val="0B1320"/>
                </a:solidFill>
                <a:latin typeface="Playfair Display Black"/>
                <a:ea typeface="Playfair Display Black"/>
                <a:cs typeface="Playfair Display Black"/>
                <a:sym typeface="Playfair Display Black"/>
              </a:rPr>
              <a:t>FastAPI</a:t>
            </a:r>
            <a:endParaRPr dirty="0"/>
          </a:p>
        </p:txBody>
      </p: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dirty="0" err="1">
                <a:solidFill>
                  <a:schemeClr val="tx1">
                    <a:lumMod val="50000"/>
                    <a:lumOff val="50000"/>
                  </a:schemeClr>
                </a:solidFill>
                <a:latin typeface="Playfair Display Black"/>
                <a:sym typeface="Playfair Display Black"/>
              </a:rPr>
              <a:t>Giới</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thiệu</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thư</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viện</a:t>
            </a:r>
            <a:endParaRPr sz="6000" dirty="0">
              <a:solidFill>
                <a:schemeClr val="tx1">
                  <a:lumMod val="50000"/>
                  <a:lumOff val="50000"/>
                </a:schemeClr>
              </a:solidFill>
            </a:endParaRPr>
          </a:p>
        </p:txBody>
      </p:sp>
      <p:sp>
        <p:nvSpPr>
          <p:cNvPr id="21" name="Google Shape;658;p28">
            <a:extLst>
              <a:ext uri="{FF2B5EF4-FFF2-40B4-BE49-F238E27FC236}">
                <a16:creationId xmlns:a16="http://schemas.microsoft.com/office/drawing/2014/main" id="{7F3808F2-212A-F76C-F6F2-CAFC14FD0A59}"/>
              </a:ext>
            </a:extLst>
          </p:cNvPr>
          <p:cNvSpPr txBox="1"/>
          <p:nvPr/>
        </p:nvSpPr>
        <p:spPr>
          <a:xfrm>
            <a:off x="692571" y="3747387"/>
            <a:ext cx="15904347" cy="4201150"/>
          </a:xfrm>
          <a:prstGeom prst="rect">
            <a:avLst/>
          </a:prstGeom>
          <a:noFill/>
          <a:ln>
            <a:noFill/>
          </a:ln>
        </p:spPr>
        <p:txBody>
          <a:bodyPr spcFirstLastPara="1" wrap="square" lIns="0" tIns="0" rIns="0" bIns="0" anchor="t" anchorCtr="0">
            <a:spAutoFit/>
          </a:bodyPr>
          <a:lstStyle/>
          <a:p>
            <a:pPr lvl="0" algn="just">
              <a:lnSpc>
                <a:spcPct val="130000"/>
              </a:lnSpc>
            </a:pP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thư</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fastapi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uvicorn</a:t>
            </a:r>
            <a:r>
              <a:rPr lang="en-US" sz="3000" dirty="0">
                <a:solidFill>
                  <a:srgbClr val="0B1320"/>
                </a:solidFill>
                <a:latin typeface="Roboto"/>
                <a:ea typeface="Roboto"/>
                <a:cs typeface="Roboto"/>
                <a:sym typeface="Roboto"/>
              </a:rPr>
              <a:t>.</a:t>
            </a:r>
          </a:p>
          <a:p>
            <a:pPr lvl="0" algn="just">
              <a:lnSpc>
                <a:spcPct val="130000"/>
              </a:lnSpc>
            </a:pPr>
            <a:r>
              <a:rPr lang="en-US" sz="3000" dirty="0" err="1">
                <a:solidFill>
                  <a:srgbClr val="0B1320"/>
                </a:solidFill>
                <a:latin typeface="Roboto"/>
                <a:ea typeface="Roboto"/>
                <a:cs typeface="Roboto"/>
                <a:sym typeface="Roboto"/>
              </a:rPr>
              <a:t>FastAPI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một</a:t>
            </a:r>
            <a:r>
              <a:rPr lang="en-US" sz="3000" dirty="0">
                <a:solidFill>
                  <a:srgbClr val="0B1320"/>
                </a:solidFill>
                <a:latin typeface="Roboto"/>
                <a:ea typeface="Roboto"/>
                <a:cs typeface="Roboto"/>
                <a:sym typeface="Roboto"/>
              </a:rPr>
              <a:t> framework web </a:t>
            </a:r>
            <a:r>
              <a:rPr lang="en-US" sz="3000" dirty="0" err="1">
                <a:solidFill>
                  <a:srgbClr val="0B1320"/>
                </a:solidFill>
                <a:latin typeface="Roboto"/>
                <a:ea typeface="Roboto"/>
                <a:cs typeface="Roboto"/>
                <a:sym typeface="Roboto"/>
              </a:rPr>
              <a:t>hiện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đại</a:t>
            </a:r>
            <a:r>
              <a:rPr lang="en-US" sz="3000" dirty="0">
                <a:solidFill>
                  <a:srgbClr val="0B1320"/>
                </a:solidFill>
                <a:latin typeface="Roboto"/>
                <a:ea typeface="Roboto"/>
                <a:cs typeface="Roboto"/>
                <a:sym typeface="Roboto"/>
              </a:rPr>
              <a:t> dung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xây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dựng</a:t>
            </a:r>
            <a:r>
              <a:rPr lang="en-US" sz="3000" dirty="0">
                <a:solidFill>
                  <a:srgbClr val="0B1320"/>
                </a:solidFill>
                <a:latin typeface="Roboto"/>
                <a:ea typeface="Roboto"/>
                <a:cs typeface="Roboto"/>
                <a:sym typeface="Roboto"/>
              </a:rPr>
              <a:t> API </a:t>
            </a:r>
            <a:r>
              <a:rPr lang="en-US" sz="3000" dirty="0" err="1">
                <a:solidFill>
                  <a:srgbClr val="0B1320"/>
                </a:solidFill>
                <a:latin typeface="Roboto"/>
                <a:ea typeface="Roboto"/>
                <a:cs typeface="Roboto"/>
                <a:sym typeface="Roboto"/>
              </a:rPr>
              <a:t>có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hiệu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năng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cao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ngôn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lập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trình</a:t>
            </a:r>
            <a:r>
              <a:rPr lang="en-US" sz="3000" dirty="0">
                <a:solidFill>
                  <a:srgbClr val="0B1320"/>
                </a:solidFill>
                <a:latin typeface="Roboto"/>
                <a:ea typeface="Roboto"/>
                <a:cs typeface="Roboto"/>
                <a:sym typeface="Roboto"/>
              </a:rPr>
              <a:t> Python. Framework </a:t>
            </a:r>
            <a:r>
              <a:rPr lang="en-US" sz="3000" dirty="0" err="1">
                <a:solidFill>
                  <a:srgbClr val="0B1320"/>
                </a:solidFill>
                <a:latin typeface="Roboto"/>
                <a:ea typeface="Roboto"/>
                <a:cs typeface="Roboto"/>
                <a:sym typeface="Roboto"/>
              </a:rPr>
              <a:t>này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được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thiết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kế</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hướng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đến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sự</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đơn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giản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mang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lại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hiệu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suất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cao</a:t>
            </a:r>
            <a:r>
              <a:rPr lang="en-US" sz="3000" dirty="0">
                <a:solidFill>
                  <a:srgbClr val="0B1320"/>
                </a:solidFill>
                <a:latin typeface="Roboto"/>
                <a:ea typeface="Roboto"/>
                <a:cs typeface="Roboto"/>
                <a:sym typeface="Roboto"/>
              </a:rPr>
              <a:t>.</a:t>
            </a:r>
          </a:p>
          <a:p>
            <a:pPr lvl="0" algn="just">
              <a:lnSpc>
                <a:spcPct val="130000"/>
              </a:lnSpc>
            </a:pPr>
            <a:r>
              <a:rPr lang="en-US" sz="3000" dirty="0" err="1">
                <a:solidFill>
                  <a:srgbClr val="0B1320"/>
                </a:solidFill>
                <a:latin typeface="Roboto"/>
                <a:ea typeface="Roboto"/>
                <a:cs typeface="Roboto"/>
                <a:sym typeface="Roboto"/>
              </a:rPr>
              <a:t>Uvicorn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một</a:t>
            </a:r>
            <a:r>
              <a:rPr lang="en-US" sz="3000" dirty="0">
                <a:solidFill>
                  <a:srgbClr val="0B1320"/>
                </a:solidFill>
                <a:latin typeface="Roboto"/>
                <a:ea typeface="Roboto"/>
                <a:cs typeface="Roboto"/>
                <a:sym typeface="Roboto"/>
              </a:rPr>
              <a:t> server ASG( Asynchronous Server Gateway Interface) </a:t>
            </a:r>
            <a:r>
              <a:rPr lang="en-US" sz="3000" dirty="0" err="1">
                <a:solidFill>
                  <a:srgbClr val="0B1320"/>
                </a:solidFill>
                <a:latin typeface="Roboto"/>
                <a:ea typeface="Roboto"/>
                <a:cs typeface="Roboto"/>
                <a:sym typeface="Roboto"/>
              </a:rPr>
              <a:t>nhanh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nhẹ</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được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chạy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ứng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web Python </a:t>
            </a:r>
            <a:r>
              <a:rPr lang="en-US" sz="3000" dirty="0" err="1">
                <a:solidFill>
                  <a:srgbClr val="0B1320"/>
                </a:solidFill>
                <a:latin typeface="Roboto"/>
                <a:ea typeface="Roboto"/>
                <a:cs typeface="Roboto"/>
                <a:sym typeface="Roboto"/>
              </a:rPr>
              <a:t>hiện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đại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hỗ</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trợ</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framework </a:t>
            </a:r>
            <a:r>
              <a:rPr lang="en-US" sz="3000" dirty="0" err="1">
                <a:solidFill>
                  <a:srgbClr val="0B1320"/>
                </a:solidFill>
                <a:latin typeface="Roboto"/>
                <a:ea typeface="Roboto"/>
                <a:cs typeface="Roboto"/>
                <a:sym typeface="Roboto"/>
              </a:rPr>
              <a:t>như</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FastAPI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Starlette</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Django.</a:t>
            </a:r>
            <a:endParaRPr lang="vi-VN" sz="3000" dirty="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7236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fade">
                                      <p:cBhvr>
                                        <p:cTn id="19" dur="1000"/>
                                        <p:tgtEl>
                                          <p:spTgt spid="21">
                                            <p:txEl>
                                              <p:pRg st="1" end="1"/>
                                            </p:txEl>
                                          </p:spTgt>
                                        </p:tgtEl>
                                      </p:cBhvr>
                                    </p:animEffect>
                                    <p:anim calcmode="lin" valueType="num">
                                      <p:cBhvr>
                                        <p:cTn id="20"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1">
                                            <p:txEl>
                                              <p:pRg st="2" end="2"/>
                                            </p:txEl>
                                          </p:spTgt>
                                        </p:tgtEl>
                                        <p:attrNameLst>
                                          <p:attrName>style.visibility</p:attrName>
                                        </p:attrNameLst>
                                      </p:cBhvr>
                                      <p:to>
                                        <p:strVal val="visible"/>
                                      </p:to>
                                    </p:set>
                                    <p:animEffect transition="in" filter="fade">
                                      <p:cBhvr>
                                        <p:cTn id="26" dur="1000"/>
                                        <p:tgtEl>
                                          <p:spTgt spid="21">
                                            <p:txEl>
                                              <p:pRg st="2" end="2"/>
                                            </p:txEl>
                                          </p:spTgt>
                                        </p:tgtEl>
                                      </p:cBhvr>
                                    </p:animEffect>
                                    <p:anim calcmode="lin" valueType="num">
                                      <p:cBhvr>
                                        <p:cTn id="27"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23150" y="0"/>
            <a:ext cx="18288000" cy="10287000"/>
          </a:xfrm>
          <a:prstGeom prst="rect">
            <a:avLst/>
          </a:prstGeom>
          <a:noFill/>
          <a:ln>
            <a:noFill/>
          </a:ln>
        </p:spPr>
      </p:pic>
      <p:sp>
        <p:nvSpPr>
          <p:cNvPr id="659" name="Google Shape;659;p28"/>
          <p:cNvSpPr txBox="1"/>
          <p:nvPr/>
        </p:nvSpPr>
        <p:spPr>
          <a:xfrm>
            <a:off x="407756" y="438637"/>
            <a:ext cx="15783180"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err="1">
                <a:solidFill>
                  <a:srgbClr val="0B1320"/>
                </a:solidFill>
                <a:latin typeface="Playfair Display Black"/>
                <a:sym typeface="Playfair Display Black"/>
              </a:rPr>
              <a:t>Triển</a:t>
            </a:r>
            <a:r>
              <a:rPr lang="en-US" sz="7500" dirty="0">
                <a:solidFill>
                  <a:srgbClr val="0B1320"/>
                </a:solidFill>
                <a:latin typeface="Playfair Display Black"/>
                <a:sym typeface="Playfair Display Black"/>
              </a:rPr>
              <a:t> </a:t>
            </a:r>
            <a:r>
              <a:rPr lang="en-US" sz="7500" dirty="0" err="1">
                <a:solidFill>
                  <a:srgbClr val="0B1320"/>
                </a:solidFill>
                <a:latin typeface="Playfair Display Black"/>
                <a:sym typeface="Playfair Display Black"/>
              </a:rPr>
              <a:t>khai</a:t>
            </a:r>
            <a:r>
              <a:rPr lang="en-US" sz="7500" dirty="0">
                <a:solidFill>
                  <a:srgbClr val="0B1320"/>
                </a:solidFill>
                <a:latin typeface="Playfair Display Black"/>
                <a:sym typeface="Playfair Display Black"/>
              </a:rPr>
              <a:t> module AI </a:t>
            </a:r>
            <a:r>
              <a:rPr lang="en-US" sz="7500" dirty="0" err="1">
                <a:solidFill>
                  <a:srgbClr val="0B1320"/>
                </a:solidFill>
                <a:latin typeface="Playfair Display Black"/>
                <a:sym typeface="Playfair Display Black"/>
              </a:rPr>
              <a:t>với</a:t>
            </a:r>
            <a:r>
              <a:rPr lang="en-US" sz="7500" dirty="0">
                <a:solidFill>
                  <a:srgbClr val="0B1320"/>
                </a:solidFill>
                <a:latin typeface="Playfair Display Black"/>
                <a:sym typeface="Playfair Display Black"/>
              </a:rPr>
              <a:t> </a:t>
            </a:r>
            <a:r>
              <a:rPr lang="en-US" sz="7500" dirty="0" err="1">
                <a:solidFill>
                  <a:srgbClr val="0B1320"/>
                </a:solidFill>
                <a:latin typeface="Playfair Display Black"/>
                <a:sym typeface="Playfair Display Black"/>
              </a:rPr>
              <a:t>FastAPI</a:t>
            </a:r>
            <a:endParaRPr sz="7500" dirty="0"/>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dirty="0" err="1">
                <a:solidFill>
                  <a:schemeClr val="tx1">
                    <a:lumMod val="50000"/>
                    <a:lumOff val="50000"/>
                  </a:schemeClr>
                </a:solidFill>
                <a:latin typeface="Playfair Display Black"/>
                <a:sym typeface="Playfair Display Black"/>
              </a:rPr>
              <a:t>Triển</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khai</a:t>
            </a:r>
            <a:r>
              <a:rPr lang="en-US" sz="6000" dirty="0">
                <a:solidFill>
                  <a:schemeClr val="tx1">
                    <a:lumMod val="50000"/>
                    <a:lumOff val="50000"/>
                  </a:schemeClr>
                </a:solidFill>
                <a:latin typeface="Playfair Display Black"/>
                <a:sym typeface="Playfair Display Black"/>
              </a:rPr>
              <a:t> module AI</a:t>
            </a:r>
            <a:endParaRPr sz="6000" dirty="0">
              <a:solidFill>
                <a:schemeClr val="tx1">
                  <a:lumMod val="50000"/>
                  <a:lumOff val="50000"/>
                </a:schemeClr>
              </a:solidFill>
            </a:endParaRPr>
          </a:p>
        </p:txBody>
      </p:sp>
      <p:sp>
        <p:nvSpPr>
          <p:cNvPr id="13" name="Google Shape;1035;p40">
            <a:extLst>
              <a:ext uri="{FF2B5EF4-FFF2-40B4-BE49-F238E27FC236}">
                <a16:creationId xmlns:a16="http://schemas.microsoft.com/office/drawing/2014/main" id="{2D286C18-3431-8C2B-1941-1470C90E9652}"/>
              </a:ext>
            </a:extLst>
          </p:cNvPr>
          <p:cNvSpPr txBox="1"/>
          <p:nvPr/>
        </p:nvSpPr>
        <p:spPr>
          <a:xfrm>
            <a:off x="12973578" y="3903576"/>
            <a:ext cx="470234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err="1">
                <a:solidFill>
                  <a:srgbClr val="0B1320"/>
                </a:solidFill>
                <a:latin typeface="Roboto"/>
                <a:ea typeface="Roboto"/>
                <a:cs typeface="Roboto"/>
                <a:sym typeface="Roboto"/>
              </a:rPr>
              <a:t>Sử</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dụng</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Uvicorn</a:t>
            </a:r>
            <a:endParaRPr dirty="0"/>
          </a:p>
        </p:txBody>
      </p:sp>
      <p:sp>
        <p:nvSpPr>
          <p:cNvPr id="15" name="Google Shape;1037;p40">
            <a:extLst>
              <a:ext uri="{FF2B5EF4-FFF2-40B4-BE49-F238E27FC236}">
                <a16:creationId xmlns:a16="http://schemas.microsoft.com/office/drawing/2014/main" id="{293F86BA-8963-33AD-9DBD-FF07DF8788C7}"/>
              </a:ext>
            </a:extLst>
          </p:cNvPr>
          <p:cNvSpPr txBox="1"/>
          <p:nvPr/>
        </p:nvSpPr>
        <p:spPr>
          <a:xfrm>
            <a:off x="5506720" y="3922920"/>
            <a:ext cx="7143514" cy="1181862"/>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1" dirty="0" err="1">
                <a:solidFill>
                  <a:srgbClr val="0B1320"/>
                </a:solidFill>
                <a:latin typeface="Roboto"/>
                <a:ea typeface="Roboto"/>
                <a:cs typeface="Roboto"/>
                <a:sym typeface="Roboto"/>
              </a:rPr>
              <a:t>Định</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nghĩa</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một</a:t>
            </a:r>
            <a:r>
              <a:rPr lang="en-US" sz="3200" b="1" dirty="0">
                <a:solidFill>
                  <a:srgbClr val="0B1320"/>
                </a:solidFill>
                <a:latin typeface="Roboto"/>
                <a:ea typeface="Roboto"/>
                <a:cs typeface="Roboto"/>
                <a:sym typeface="Roboto"/>
              </a:rPr>
              <a:t> endpoint POST </a:t>
            </a:r>
            <a:r>
              <a:rPr lang="en-US" sz="3200" b="1" dirty="0" err="1">
                <a:solidFill>
                  <a:srgbClr val="0B1320"/>
                </a:solidFill>
                <a:latin typeface="Roboto"/>
                <a:ea typeface="Roboto"/>
                <a:cs typeface="Roboto"/>
                <a:sym typeface="Roboto"/>
              </a:rPr>
              <a:t>tại</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process_image</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để</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xử</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lí</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ảnh</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tải</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lên</a:t>
            </a:r>
            <a:r>
              <a:rPr lang="en-US" sz="3200" b="1" dirty="0">
                <a:solidFill>
                  <a:srgbClr val="0B1320"/>
                </a:solidFill>
                <a:latin typeface="Roboto"/>
                <a:ea typeface="Roboto"/>
                <a:cs typeface="Roboto"/>
                <a:sym typeface="Roboto"/>
              </a:rPr>
              <a:t>.</a:t>
            </a:r>
            <a:endParaRPr dirty="0"/>
          </a:p>
        </p:txBody>
      </p:sp>
      <p:sp>
        <p:nvSpPr>
          <p:cNvPr id="16" name="Google Shape;1038;p40">
            <a:extLst>
              <a:ext uri="{FF2B5EF4-FFF2-40B4-BE49-F238E27FC236}">
                <a16:creationId xmlns:a16="http://schemas.microsoft.com/office/drawing/2014/main" id="{DCBCF8C4-9C6E-A1C1-2D9B-1C9B6390F76E}"/>
              </a:ext>
            </a:extLst>
          </p:cNvPr>
          <p:cNvSpPr txBox="1"/>
          <p:nvPr/>
        </p:nvSpPr>
        <p:spPr>
          <a:xfrm>
            <a:off x="1007068" y="3937996"/>
            <a:ext cx="449965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err="1">
                <a:solidFill>
                  <a:srgbClr val="0B1320"/>
                </a:solidFill>
                <a:latin typeface="Roboto"/>
                <a:ea typeface="Roboto"/>
                <a:cs typeface="Roboto"/>
                <a:sym typeface="Roboto"/>
              </a:rPr>
              <a:t>T</a:t>
            </a:r>
            <a:r>
              <a:rPr lang="en-US" sz="3200" b="1" dirty="0" err="1">
                <a:solidFill>
                  <a:srgbClr val="0B1320"/>
                </a:solidFill>
                <a:latin typeface="Roboto"/>
                <a:ea typeface="Roboto"/>
                <a:cs typeface="Roboto"/>
                <a:sym typeface="Roboto"/>
              </a:rPr>
              <a:t>ạo</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ứng</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dụng</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FastAPI</a:t>
            </a:r>
            <a:endParaRPr dirty="0"/>
          </a:p>
        </p:txBody>
      </p:sp>
      <p:sp>
        <p:nvSpPr>
          <p:cNvPr id="18" name="Google Shape;1040;p40">
            <a:extLst>
              <a:ext uri="{FF2B5EF4-FFF2-40B4-BE49-F238E27FC236}">
                <a16:creationId xmlns:a16="http://schemas.microsoft.com/office/drawing/2014/main" id="{94731C3A-F0DB-1F56-C5E9-4C71AC89E0E9}"/>
              </a:ext>
            </a:extLst>
          </p:cNvPr>
          <p:cNvSpPr txBox="1"/>
          <p:nvPr/>
        </p:nvSpPr>
        <p:spPr>
          <a:xfrm>
            <a:off x="1309251" y="5812434"/>
            <a:ext cx="4843545" cy="516873"/>
          </a:xfrm>
          <a:prstGeom prst="rect">
            <a:avLst/>
          </a:prstGeom>
          <a:noFill/>
          <a:ln>
            <a:noFill/>
          </a:ln>
        </p:spPr>
        <p:txBody>
          <a:bodyPr spcFirstLastPara="1" wrap="square" lIns="0" tIns="0" rIns="0" bIns="0" anchor="t" anchorCtr="0">
            <a:spAutoFit/>
          </a:bodyPr>
          <a:lstStyle/>
          <a:p>
            <a:pPr lvl="0">
              <a:lnSpc>
                <a:spcPct val="140016"/>
              </a:lnSpc>
            </a:pPr>
            <a:r>
              <a:rPr lang="en-US" sz="2399" dirty="0">
                <a:solidFill>
                  <a:srgbClr val="0B1320"/>
                </a:solidFill>
                <a:latin typeface="Roboto"/>
                <a:ea typeface="Roboto"/>
                <a:cs typeface="Roboto"/>
                <a:sym typeface="Roboto"/>
              </a:rPr>
              <a:t>app= </a:t>
            </a:r>
            <a:r>
              <a:rPr lang="en-US" sz="2399" dirty="0" err="1">
                <a:solidFill>
                  <a:srgbClr val="0B1320"/>
                </a:solidFill>
                <a:latin typeface="Roboto"/>
                <a:ea typeface="Roboto"/>
                <a:cs typeface="Roboto"/>
                <a:sym typeface="Roboto"/>
              </a:rPr>
              <a:t>FastAPI</a:t>
            </a:r>
            <a:r>
              <a:rPr lang="en-US" sz="2399" dirty="0">
                <a:solidFill>
                  <a:srgbClr val="0B1320"/>
                </a:solidFill>
                <a:latin typeface="Roboto"/>
                <a:ea typeface="Roboto"/>
                <a:cs typeface="Roboto"/>
                <a:sym typeface="Roboto"/>
              </a:rPr>
              <a:t>();</a:t>
            </a:r>
            <a:endParaRPr dirty="0"/>
          </a:p>
        </p:txBody>
      </p:sp>
      <p:grpSp>
        <p:nvGrpSpPr>
          <p:cNvPr id="26" name="Group 25">
            <a:extLst>
              <a:ext uri="{FF2B5EF4-FFF2-40B4-BE49-F238E27FC236}">
                <a16:creationId xmlns:a16="http://schemas.microsoft.com/office/drawing/2014/main" id="{7B88EAE2-0211-DB7D-42A8-644ACE312581}"/>
              </a:ext>
            </a:extLst>
          </p:cNvPr>
          <p:cNvGrpSpPr/>
          <p:nvPr/>
        </p:nvGrpSpPr>
        <p:grpSpPr>
          <a:xfrm>
            <a:off x="1007068" y="3359018"/>
            <a:ext cx="17280932" cy="592881"/>
            <a:chOff x="5290382" y="4357699"/>
            <a:chExt cx="12997665" cy="429287"/>
          </a:xfrm>
        </p:grpSpPr>
        <p:grpSp>
          <p:nvGrpSpPr>
            <p:cNvPr id="2" name="Google Shape;1022;p40">
              <a:extLst>
                <a:ext uri="{FF2B5EF4-FFF2-40B4-BE49-F238E27FC236}">
                  <a16:creationId xmlns:a16="http://schemas.microsoft.com/office/drawing/2014/main" id="{D6497999-93FF-6122-0632-29F5DFFDAFCD}"/>
                </a:ext>
              </a:extLst>
            </p:cNvPr>
            <p:cNvGrpSpPr/>
            <p:nvPr/>
          </p:nvGrpSpPr>
          <p:grpSpPr>
            <a:xfrm>
              <a:off x="8488967" y="4378323"/>
              <a:ext cx="371557" cy="373221"/>
              <a:chOff x="-2685741" y="-16135"/>
              <a:chExt cx="809174" cy="812800"/>
            </a:xfrm>
          </p:grpSpPr>
          <p:sp>
            <p:nvSpPr>
              <p:cNvPr id="8" name="Google Shape;1023;p40">
                <a:extLst>
                  <a:ext uri="{FF2B5EF4-FFF2-40B4-BE49-F238E27FC236}">
                    <a16:creationId xmlns:a16="http://schemas.microsoft.com/office/drawing/2014/main" id="{6300AAE9-A218-DD1A-A4BF-F34BB3D7F533}"/>
                  </a:ext>
                </a:extLst>
              </p:cNvPr>
              <p:cNvSpPr/>
              <p:nvPr/>
            </p:nvSpPr>
            <p:spPr>
              <a:xfrm>
                <a:off x="-2685741" y="-16135"/>
                <a:ext cx="809174"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4;p40">
                <a:extLst>
                  <a:ext uri="{FF2B5EF4-FFF2-40B4-BE49-F238E27FC236}">
                    <a16:creationId xmlns:a16="http://schemas.microsoft.com/office/drawing/2014/main" id="{9D4E5570-5922-5480-C5A5-AB944BB1F901}"/>
                  </a:ext>
                </a:extLst>
              </p:cNvPr>
              <p:cNvSpPr txBox="1"/>
              <p:nvPr/>
            </p:nvSpPr>
            <p:spPr>
              <a:xfrm>
                <a:off x="-2672971" y="61052"/>
                <a:ext cx="734787" cy="70082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1025;p40">
              <a:extLst>
                <a:ext uri="{FF2B5EF4-FFF2-40B4-BE49-F238E27FC236}">
                  <a16:creationId xmlns:a16="http://schemas.microsoft.com/office/drawing/2014/main" id="{B36F837C-A198-8151-CA86-37011F07F4D4}"/>
                </a:ext>
              </a:extLst>
            </p:cNvPr>
            <p:cNvGrpSpPr/>
            <p:nvPr/>
          </p:nvGrpSpPr>
          <p:grpSpPr>
            <a:xfrm>
              <a:off x="5290382" y="4413765"/>
              <a:ext cx="371556" cy="373221"/>
              <a:chOff x="1813" y="0"/>
              <a:chExt cx="809173" cy="812800"/>
            </a:xfrm>
          </p:grpSpPr>
          <p:sp>
            <p:nvSpPr>
              <p:cNvPr id="11" name="Google Shape;1026;p40">
                <a:extLst>
                  <a:ext uri="{FF2B5EF4-FFF2-40B4-BE49-F238E27FC236}">
                    <a16:creationId xmlns:a16="http://schemas.microsoft.com/office/drawing/2014/main" id="{B5867091-9151-5A1F-F567-0C4DCB09014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7;p40">
                <a:extLst>
                  <a:ext uri="{FF2B5EF4-FFF2-40B4-BE49-F238E27FC236}">
                    <a16:creationId xmlns:a16="http://schemas.microsoft.com/office/drawing/2014/main" id="{3630E85F-B369-61DB-B43A-E061635F1009}"/>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 name="Google Shape;1041;p40">
              <a:extLst>
                <a:ext uri="{FF2B5EF4-FFF2-40B4-BE49-F238E27FC236}">
                  <a16:creationId xmlns:a16="http://schemas.microsoft.com/office/drawing/2014/main" id="{ADA5B997-52C9-FDDB-F3B3-331FC15E2BBB}"/>
                </a:ext>
              </a:extLst>
            </p:cNvPr>
            <p:cNvCxnSpPr>
              <a:cxnSpLocks/>
              <a:stCxn id="9" idx="3"/>
            </p:cNvCxnSpPr>
            <p:nvPr/>
          </p:nvCxnSpPr>
          <p:spPr>
            <a:xfrm flipV="1">
              <a:off x="8832231" y="4551582"/>
              <a:ext cx="5341910" cy="23085"/>
            </a:xfrm>
            <a:prstGeom prst="straightConnector1">
              <a:avLst/>
            </a:prstGeom>
            <a:noFill/>
            <a:ln w="38100" cap="flat" cmpd="sng">
              <a:solidFill>
                <a:srgbClr val="000000"/>
              </a:solidFill>
              <a:prstDash val="solid"/>
              <a:round/>
              <a:headEnd type="none" w="sm" len="sm"/>
              <a:tailEnd type="none" w="sm" len="sm"/>
            </a:ln>
          </p:spPr>
        </p:cxnSp>
        <p:cxnSp>
          <p:nvCxnSpPr>
            <p:cNvPr id="20" name="Google Shape;1042;p40">
              <a:extLst>
                <a:ext uri="{FF2B5EF4-FFF2-40B4-BE49-F238E27FC236}">
                  <a16:creationId xmlns:a16="http://schemas.microsoft.com/office/drawing/2014/main" id="{E92314A0-2B35-7D70-4A95-E4EE67E55E81}"/>
                </a:ext>
              </a:extLst>
            </p:cNvPr>
            <p:cNvCxnSpPr>
              <a:cxnSpLocks/>
            </p:cNvCxnSpPr>
            <p:nvPr/>
          </p:nvCxnSpPr>
          <p:spPr>
            <a:xfrm flipV="1">
              <a:off x="5662855" y="4587254"/>
              <a:ext cx="2826112" cy="2720"/>
            </a:xfrm>
            <a:prstGeom prst="straightConnector1">
              <a:avLst/>
            </a:prstGeom>
            <a:noFill/>
            <a:ln w="38100" cap="flat" cmpd="sng">
              <a:solidFill>
                <a:srgbClr val="000000"/>
              </a:solidFill>
              <a:prstDash val="solid"/>
              <a:round/>
              <a:headEnd type="none" w="sm" len="sm"/>
              <a:tailEnd type="none" w="sm" len="sm"/>
            </a:ln>
          </p:spPr>
        </p:cxnSp>
        <p:cxnSp>
          <p:nvCxnSpPr>
            <p:cNvPr id="21" name="Google Shape;1043;p40">
              <a:extLst>
                <a:ext uri="{FF2B5EF4-FFF2-40B4-BE49-F238E27FC236}">
                  <a16:creationId xmlns:a16="http://schemas.microsoft.com/office/drawing/2014/main" id="{23C5D705-40D8-7713-1D7F-592847718421}"/>
                </a:ext>
              </a:extLst>
            </p:cNvPr>
            <p:cNvCxnSpPr/>
            <p:nvPr/>
          </p:nvCxnSpPr>
          <p:spPr>
            <a:xfrm rot="24429">
              <a:off x="14529781" y="4539939"/>
              <a:ext cx="3758266" cy="0"/>
            </a:xfrm>
            <a:prstGeom prst="straightConnector1">
              <a:avLst/>
            </a:prstGeom>
            <a:noFill/>
            <a:ln w="38100" cap="flat" cmpd="sng">
              <a:solidFill>
                <a:srgbClr val="000000"/>
              </a:solidFill>
              <a:prstDash val="solid"/>
              <a:round/>
              <a:headEnd type="none" w="sm" len="sm"/>
              <a:tailEnd type="none" w="sm" len="sm"/>
            </a:ln>
          </p:spPr>
        </p:cxnSp>
        <p:grpSp>
          <p:nvGrpSpPr>
            <p:cNvPr id="22" name="Google Shape;1044;p40">
              <a:extLst>
                <a:ext uri="{FF2B5EF4-FFF2-40B4-BE49-F238E27FC236}">
                  <a16:creationId xmlns:a16="http://schemas.microsoft.com/office/drawing/2014/main" id="{3A0AC5AD-B3B3-6BE3-6708-C3E2EF693D7E}"/>
                </a:ext>
              </a:extLst>
            </p:cNvPr>
            <p:cNvGrpSpPr/>
            <p:nvPr/>
          </p:nvGrpSpPr>
          <p:grpSpPr>
            <a:xfrm>
              <a:off x="14157443" y="4357699"/>
              <a:ext cx="371556" cy="373221"/>
              <a:chOff x="1813" y="0"/>
              <a:chExt cx="809173" cy="812800"/>
            </a:xfrm>
          </p:grpSpPr>
          <p:sp>
            <p:nvSpPr>
              <p:cNvPr id="23" name="Google Shape;1045;p40">
                <a:extLst>
                  <a:ext uri="{FF2B5EF4-FFF2-40B4-BE49-F238E27FC236}">
                    <a16:creationId xmlns:a16="http://schemas.microsoft.com/office/drawing/2014/main" id="{0D2091C0-47AB-6A06-77DF-533D1782FFF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6;p40">
                <a:extLst>
                  <a:ext uri="{FF2B5EF4-FFF2-40B4-BE49-F238E27FC236}">
                    <a16:creationId xmlns:a16="http://schemas.microsoft.com/office/drawing/2014/main" id="{4075C826-250D-2FCE-3D8B-064FB122795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8" name="Google Shape;154;p15">
            <a:extLst>
              <a:ext uri="{FF2B5EF4-FFF2-40B4-BE49-F238E27FC236}">
                <a16:creationId xmlns:a16="http://schemas.microsoft.com/office/drawing/2014/main" id="{A80BD563-59C4-927C-21A4-33DB8AD64ED2}"/>
              </a:ext>
            </a:extLst>
          </p:cNvPr>
          <p:cNvSpPr/>
          <p:nvPr/>
        </p:nvSpPr>
        <p:spPr>
          <a:xfrm>
            <a:off x="986195" y="5653498"/>
            <a:ext cx="4114125"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040;p40">
            <a:extLst>
              <a:ext uri="{FF2B5EF4-FFF2-40B4-BE49-F238E27FC236}">
                <a16:creationId xmlns:a16="http://schemas.microsoft.com/office/drawing/2014/main" id="{A450049A-2776-196D-1017-AA1703D0F7C5}"/>
              </a:ext>
            </a:extLst>
          </p:cNvPr>
          <p:cNvSpPr txBox="1"/>
          <p:nvPr/>
        </p:nvSpPr>
        <p:spPr>
          <a:xfrm>
            <a:off x="5816050" y="5812434"/>
            <a:ext cx="6086469" cy="3323987"/>
          </a:xfrm>
          <a:prstGeom prst="rect">
            <a:avLst/>
          </a:prstGeom>
          <a:noFill/>
          <a:ln>
            <a:noFill/>
          </a:ln>
        </p:spPr>
        <p:txBody>
          <a:bodyPr spcFirstLastPara="1" wrap="square" lIns="0" tIns="0" rIns="0" bIns="0" anchor="t" anchorCtr="0">
            <a:spAutoFit/>
          </a:bodyPr>
          <a:lstStyle/>
          <a:p>
            <a:pPr algn="just"/>
            <a:r>
              <a:rPr lang="vi-VN" sz="2400" dirty="0">
                <a:latin typeface="Roboto" panose="02000000000000000000" pitchFamily="2" charset="0"/>
                <a:ea typeface="Roboto" panose="02000000000000000000" pitchFamily="2" charset="0"/>
                <a:cs typeface="Roboto" panose="02000000000000000000" pitchFamily="2" charset="0"/>
              </a:rPr>
              <a:t>@app.post("/process_image") </a:t>
            </a:r>
            <a:endParaRPr lang="en-US" sz="2400" dirty="0">
              <a:latin typeface="Roboto" panose="02000000000000000000" pitchFamily="2" charset="0"/>
              <a:ea typeface="Roboto" panose="02000000000000000000" pitchFamily="2" charset="0"/>
              <a:cs typeface="Roboto" panose="02000000000000000000" pitchFamily="2" charset="0"/>
            </a:endParaRPr>
          </a:p>
          <a:p>
            <a:pPr algn="just"/>
            <a:r>
              <a:rPr lang="vi-VN" sz="2400" dirty="0">
                <a:latin typeface="Roboto" panose="02000000000000000000" pitchFamily="2" charset="0"/>
                <a:ea typeface="Roboto" panose="02000000000000000000" pitchFamily="2" charset="0"/>
                <a:cs typeface="Roboto" panose="02000000000000000000" pitchFamily="2" charset="0"/>
              </a:rPr>
              <a:t>async def process_image(image: UploadFile = File(...)): </a:t>
            </a:r>
            <a:endParaRPr lang="en-US" sz="2400" dirty="0">
              <a:latin typeface="Roboto" panose="02000000000000000000" pitchFamily="2" charset="0"/>
              <a:ea typeface="Roboto" panose="02000000000000000000" pitchFamily="2" charset="0"/>
              <a:cs typeface="Roboto" panose="02000000000000000000" pitchFamily="2" charset="0"/>
            </a:endParaRPr>
          </a:p>
          <a:p>
            <a:pPr algn="just"/>
            <a:r>
              <a:rPr lang="vi-VN" sz="2400" dirty="0">
                <a:latin typeface="Roboto" panose="02000000000000000000" pitchFamily="2" charset="0"/>
                <a:ea typeface="Roboto" panose="02000000000000000000" pitchFamily="2" charset="0"/>
                <a:cs typeface="Roboto" panose="02000000000000000000" pitchFamily="2" charset="0"/>
              </a:rPr>
              <a:t>img_np = np.frombuffer(image.file.read(), np.uint8) </a:t>
            </a:r>
            <a:endParaRPr lang="en-US" sz="2400" dirty="0">
              <a:latin typeface="Roboto" panose="02000000000000000000" pitchFamily="2" charset="0"/>
              <a:ea typeface="Roboto" panose="02000000000000000000" pitchFamily="2" charset="0"/>
              <a:cs typeface="Roboto" panose="02000000000000000000" pitchFamily="2" charset="0"/>
            </a:endParaRPr>
          </a:p>
          <a:p>
            <a:pPr algn="just"/>
            <a:r>
              <a:rPr lang="vi-VN" sz="2400" dirty="0">
                <a:latin typeface="Roboto" panose="02000000000000000000" pitchFamily="2" charset="0"/>
                <a:ea typeface="Roboto" panose="02000000000000000000" pitchFamily="2" charset="0"/>
                <a:cs typeface="Roboto" panose="02000000000000000000" pitchFamily="2" charset="0"/>
              </a:rPr>
              <a:t>img_cv2 = cv2.imdecode(img_np, cv2.IMREAD_COLOR) </a:t>
            </a:r>
            <a:endParaRPr lang="en-US" sz="2400" dirty="0">
              <a:latin typeface="Roboto" panose="02000000000000000000" pitchFamily="2" charset="0"/>
              <a:ea typeface="Roboto" panose="02000000000000000000" pitchFamily="2" charset="0"/>
              <a:cs typeface="Roboto" panose="02000000000000000000" pitchFamily="2" charset="0"/>
            </a:endParaRPr>
          </a:p>
          <a:p>
            <a:pPr algn="just"/>
            <a:r>
              <a:rPr lang="vi-VN" sz="2400" dirty="0">
                <a:latin typeface="Roboto" panose="02000000000000000000" pitchFamily="2" charset="0"/>
                <a:ea typeface="Roboto" panose="02000000000000000000" pitchFamily="2" charset="0"/>
                <a:cs typeface="Roboto" panose="02000000000000000000" pitchFamily="2" charset="0"/>
              </a:rPr>
              <a:t>result = main.recognize(img_cv2) </a:t>
            </a:r>
            <a:endParaRPr lang="en-US" sz="2400" dirty="0">
              <a:latin typeface="Roboto" panose="02000000000000000000" pitchFamily="2" charset="0"/>
              <a:ea typeface="Roboto" panose="02000000000000000000" pitchFamily="2" charset="0"/>
              <a:cs typeface="Roboto" panose="02000000000000000000" pitchFamily="2" charset="0"/>
            </a:endParaRPr>
          </a:p>
          <a:p>
            <a:pPr algn="just"/>
            <a:r>
              <a:rPr lang="vi-VN" sz="2400" dirty="0">
                <a:latin typeface="Roboto" panose="02000000000000000000" pitchFamily="2" charset="0"/>
                <a:ea typeface="Roboto" panose="02000000000000000000" pitchFamily="2" charset="0"/>
                <a:cs typeface="Roboto" panose="02000000000000000000" pitchFamily="2" charset="0"/>
              </a:rPr>
              <a:t>return result</a:t>
            </a:r>
            <a:endParaRPr sz="2400" dirty="0">
              <a:latin typeface="Roboto" panose="02000000000000000000" pitchFamily="2" charset="0"/>
              <a:ea typeface="Roboto" panose="02000000000000000000" pitchFamily="2" charset="0"/>
              <a:cs typeface="Roboto" panose="02000000000000000000" pitchFamily="2" charset="0"/>
            </a:endParaRPr>
          </a:p>
        </p:txBody>
      </p:sp>
      <p:sp>
        <p:nvSpPr>
          <p:cNvPr id="38" name="Google Shape;154;p15">
            <a:extLst>
              <a:ext uri="{FF2B5EF4-FFF2-40B4-BE49-F238E27FC236}">
                <a16:creationId xmlns:a16="http://schemas.microsoft.com/office/drawing/2014/main" id="{3F049A27-DE06-4F66-9627-9493A86B0330}"/>
              </a:ext>
            </a:extLst>
          </p:cNvPr>
          <p:cNvSpPr/>
          <p:nvPr/>
        </p:nvSpPr>
        <p:spPr>
          <a:xfrm>
            <a:off x="12826619" y="5653497"/>
            <a:ext cx="5399288"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040;p40">
            <a:extLst>
              <a:ext uri="{FF2B5EF4-FFF2-40B4-BE49-F238E27FC236}">
                <a16:creationId xmlns:a16="http://schemas.microsoft.com/office/drawing/2014/main" id="{D587561C-651E-19CB-B7A1-9EC501D192EE}"/>
              </a:ext>
            </a:extLst>
          </p:cNvPr>
          <p:cNvSpPr txBox="1"/>
          <p:nvPr/>
        </p:nvSpPr>
        <p:spPr>
          <a:xfrm>
            <a:off x="13194715" y="5812434"/>
            <a:ext cx="4843545" cy="2584362"/>
          </a:xfrm>
          <a:prstGeom prst="rect">
            <a:avLst/>
          </a:prstGeom>
          <a:noFill/>
          <a:ln>
            <a:noFill/>
          </a:ln>
        </p:spPr>
        <p:txBody>
          <a:bodyPr spcFirstLastPara="1" wrap="square" lIns="0" tIns="0" rIns="0" bIns="0" anchor="t" anchorCtr="0">
            <a:spAutoFit/>
          </a:bodyPr>
          <a:lstStyle/>
          <a:p>
            <a:pPr lvl="0" algn="just">
              <a:lnSpc>
                <a:spcPct val="140016"/>
              </a:lnSpc>
            </a:pPr>
            <a:r>
              <a:rPr lang="en-US" sz="2399" dirty="0" err="1">
                <a:solidFill>
                  <a:srgbClr val="0B1320"/>
                </a:solidFill>
                <a:latin typeface="Roboto"/>
                <a:ea typeface="Roboto"/>
                <a:cs typeface="Roboto"/>
                <a:sym typeface="Roboto"/>
              </a:rPr>
              <a:t>Sử</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dụng</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Uvicorn</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để</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chạy</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ứng</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dụng</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FastAPI</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tại</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địa</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chỉ</a:t>
            </a:r>
            <a:r>
              <a:rPr lang="en-US" sz="2399" dirty="0">
                <a:solidFill>
                  <a:srgbClr val="0B1320"/>
                </a:solidFill>
                <a:latin typeface="Roboto"/>
                <a:ea typeface="Roboto"/>
                <a:cs typeface="Roboto"/>
                <a:sym typeface="Roboto"/>
              </a:rPr>
              <a:t> ( host) “127.0.0.1” </a:t>
            </a:r>
            <a:r>
              <a:rPr lang="en-US" sz="2399" dirty="0" err="1">
                <a:solidFill>
                  <a:srgbClr val="0B1320"/>
                </a:solidFill>
                <a:latin typeface="Roboto"/>
                <a:ea typeface="Roboto"/>
                <a:cs typeface="Roboto"/>
                <a:sym typeface="Roboto"/>
              </a:rPr>
              <a:t>và</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cổng</a:t>
            </a:r>
            <a:r>
              <a:rPr lang="en-US" sz="2399" dirty="0">
                <a:solidFill>
                  <a:srgbClr val="0B1320"/>
                </a:solidFill>
                <a:latin typeface="Roboto"/>
                <a:ea typeface="Roboto"/>
                <a:cs typeface="Roboto"/>
                <a:sym typeface="Roboto"/>
              </a:rPr>
              <a:t>( port) 8000.</a:t>
            </a:r>
          </a:p>
          <a:p>
            <a:pPr lvl="0" algn="just">
              <a:lnSpc>
                <a:spcPct val="140016"/>
              </a:lnSpc>
            </a:pPr>
            <a:r>
              <a:rPr lang="en-US" sz="2399" dirty="0" err="1">
                <a:solidFill>
                  <a:srgbClr val="0B1320"/>
                </a:solidFill>
                <a:latin typeface="Roboto"/>
                <a:ea typeface="Roboto"/>
                <a:cs typeface="Roboto"/>
                <a:sym typeface="Roboto"/>
              </a:rPr>
              <a:t>Uvicorn.run</a:t>
            </a:r>
            <a:r>
              <a:rPr lang="en-US" sz="2399" dirty="0">
                <a:solidFill>
                  <a:srgbClr val="0B1320"/>
                </a:solidFill>
                <a:latin typeface="Roboto"/>
                <a:ea typeface="Roboto"/>
                <a:cs typeface="Roboto"/>
                <a:sym typeface="Roboto"/>
              </a:rPr>
              <a:t>( app, host= “127.0.0.1”, port= 8000)</a:t>
            </a:r>
            <a:endParaRPr dirty="0"/>
          </a:p>
        </p:txBody>
      </p:sp>
      <p:sp>
        <p:nvSpPr>
          <p:cNvPr id="42" name="Google Shape;154;p15">
            <a:extLst>
              <a:ext uri="{FF2B5EF4-FFF2-40B4-BE49-F238E27FC236}">
                <a16:creationId xmlns:a16="http://schemas.microsoft.com/office/drawing/2014/main" id="{4FA028AF-8722-F71F-77C7-A1F46CA65737}"/>
              </a:ext>
            </a:extLst>
          </p:cNvPr>
          <p:cNvSpPr/>
          <p:nvPr/>
        </p:nvSpPr>
        <p:spPr>
          <a:xfrm>
            <a:off x="5506720" y="5653497"/>
            <a:ext cx="6983153"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dirty="0"/>
          </a:p>
        </p:txBody>
      </p:sp>
    </p:spTree>
    <p:extLst>
      <p:ext uri="{BB962C8B-B14F-4D97-AF65-F5344CB8AC3E}">
        <p14:creationId xmlns:p14="http://schemas.microsoft.com/office/powerpoint/2010/main" val="356802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248"/>
        <p:cNvGrpSpPr/>
        <p:nvPr/>
      </p:nvGrpSpPr>
      <p:grpSpPr>
        <a:xfrm>
          <a:off x="0" y="0"/>
          <a:ext cx="0" cy="0"/>
          <a:chOff x="0" y="0"/>
          <a:chExt cx="0" cy="0"/>
        </a:xfrm>
      </p:grpSpPr>
      <p:sp>
        <p:nvSpPr>
          <p:cNvPr id="249" name="Google Shape;249;p18"/>
          <p:cNvSpPr txBox="1"/>
          <p:nvPr/>
        </p:nvSpPr>
        <p:spPr>
          <a:xfrm>
            <a:off x="8833669" y="6406647"/>
            <a:ext cx="8527052" cy="3323987"/>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Nội dung bài thuyết trình</a:t>
            </a:r>
            <a:endParaRPr/>
          </a:p>
        </p:txBody>
      </p:sp>
      <p:sp>
        <p:nvSpPr>
          <p:cNvPr id="250" name="Google Shape;250;p18"/>
          <p:cNvSpPr txBox="1"/>
          <p:nvPr/>
        </p:nvSpPr>
        <p:spPr>
          <a:xfrm>
            <a:off x="2523758" y="1834806"/>
            <a:ext cx="6521346"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Giới thiệu bài toán</a:t>
            </a:r>
            <a:endParaRPr/>
          </a:p>
        </p:txBody>
      </p:sp>
      <p:sp>
        <p:nvSpPr>
          <p:cNvPr id="251" name="Google Shape;251;p18"/>
          <p:cNvSpPr txBox="1"/>
          <p:nvPr/>
        </p:nvSpPr>
        <p:spPr>
          <a:xfrm>
            <a:off x="1114055" y="1616366"/>
            <a:ext cx="1365284"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01.</a:t>
            </a:r>
            <a:endParaRPr/>
          </a:p>
        </p:txBody>
      </p:sp>
      <p:sp>
        <p:nvSpPr>
          <p:cNvPr id="252" name="Google Shape;252;p18"/>
          <p:cNvSpPr txBox="1"/>
          <p:nvPr/>
        </p:nvSpPr>
        <p:spPr>
          <a:xfrm>
            <a:off x="1169979" y="6083963"/>
            <a:ext cx="1429644"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04.</a:t>
            </a:r>
            <a:endParaRPr/>
          </a:p>
        </p:txBody>
      </p:sp>
      <p:sp>
        <p:nvSpPr>
          <p:cNvPr id="253" name="Google Shape;253;p18"/>
          <p:cNvSpPr txBox="1"/>
          <p:nvPr/>
        </p:nvSpPr>
        <p:spPr>
          <a:xfrm>
            <a:off x="1233024" y="3105565"/>
            <a:ext cx="1227296"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02.</a:t>
            </a:r>
            <a:endParaRPr/>
          </a:p>
        </p:txBody>
      </p:sp>
      <p:sp>
        <p:nvSpPr>
          <p:cNvPr id="255" name="Google Shape;255;p18"/>
          <p:cNvSpPr txBox="1"/>
          <p:nvPr/>
        </p:nvSpPr>
        <p:spPr>
          <a:xfrm>
            <a:off x="1249693" y="4594764"/>
            <a:ext cx="1193959"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03.</a:t>
            </a:r>
            <a:endParaRPr/>
          </a:p>
        </p:txBody>
      </p:sp>
      <p:cxnSp>
        <p:nvCxnSpPr>
          <p:cNvPr id="257" name="Google Shape;257;p18"/>
          <p:cNvCxnSpPr/>
          <p:nvPr/>
        </p:nvCxnSpPr>
        <p:spPr>
          <a:xfrm>
            <a:off x="3273949" y="9462624"/>
            <a:ext cx="13985351" cy="0"/>
          </a:xfrm>
          <a:prstGeom prst="straightConnector1">
            <a:avLst/>
          </a:prstGeom>
          <a:noFill/>
          <a:ln w="38100" cap="flat" cmpd="sng">
            <a:solidFill>
              <a:srgbClr val="0B1320"/>
            </a:solidFill>
            <a:prstDash val="solid"/>
            <a:round/>
            <a:headEnd type="none" w="sm" len="sm"/>
            <a:tailEnd type="none" w="sm" len="sm"/>
          </a:ln>
        </p:spPr>
      </p:cxnSp>
      <p:grpSp>
        <p:nvGrpSpPr>
          <p:cNvPr id="258" name="Google Shape;258;p18"/>
          <p:cNvGrpSpPr/>
          <p:nvPr/>
        </p:nvGrpSpPr>
        <p:grpSpPr>
          <a:xfrm>
            <a:off x="1029612" y="9258300"/>
            <a:ext cx="406823" cy="408647"/>
            <a:chOff x="1813" y="0"/>
            <a:chExt cx="809173" cy="812800"/>
          </a:xfrm>
        </p:grpSpPr>
        <p:sp>
          <p:nvSpPr>
            <p:cNvPr id="259" name="Google Shape;25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261;p18"/>
          <p:cNvGrpSpPr/>
          <p:nvPr/>
        </p:nvGrpSpPr>
        <p:grpSpPr>
          <a:xfrm>
            <a:off x="1593286" y="9258300"/>
            <a:ext cx="406823" cy="408647"/>
            <a:chOff x="1813" y="0"/>
            <a:chExt cx="809173" cy="812800"/>
          </a:xfrm>
        </p:grpSpPr>
        <p:sp>
          <p:nvSpPr>
            <p:cNvPr id="262" name="Google Shape;262;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264;p18"/>
          <p:cNvGrpSpPr/>
          <p:nvPr/>
        </p:nvGrpSpPr>
        <p:grpSpPr>
          <a:xfrm>
            <a:off x="2154334" y="9258300"/>
            <a:ext cx="406823" cy="408647"/>
            <a:chOff x="1813" y="0"/>
            <a:chExt cx="809173" cy="812800"/>
          </a:xfrm>
        </p:grpSpPr>
        <p:sp>
          <p:nvSpPr>
            <p:cNvPr id="265" name="Google Shape;265;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18"/>
          <p:cNvSpPr txBox="1"/>
          <p:nvPr/>
        </p:nvSpPr>
        <p:spPr>
          <a:xfrm>
            <a:off x="2599624" y="3324005"/>
            <a:ext cx="4930594"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Mô hình AI</a:t>
            </a:r>
            <a:endParaRPr/>
          </a:p>
        </p:txBody>
      </p:sp>
      <p:sp>
        <p:nvSpPr>
          <p:cNvPr id="268" name="Google Shape;268;p18"/>
          <p:cNvSpPr txBox="1"/>
          <p:nvPr/>
        </p:nvSpPr>
        <p:spPr>
          <a:xfrm>
            <a:off x="2599623" y="4813204"/>
            <a:ext cx="9183667"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Hệ thống nhúng kết hợp IOT</a:t>
            </a:r>
            <a:endParaRPr/>
          </a:p>
        </p:txBody>
      </p:sp>
      <p:sp>
        <p:nvSpPr>
          <p:cNvPr id="269" name="Google Shape;269;p18"/>
          <p:cNvSpPr txBox="1"/>
          <p:nvPr/>
        </p:nvSpPr>
        <p:spPr>
          <a:xfrm>
            <a:off x="2599623" y="6302402"/>
            <a:ext cx="5268471"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Hệ thống server</a:t>
            </a:r>
            <a:endParaRPr/>
          </a:p>
        </p:txBody>
      </p:sp>
      <p:grpSp>
        <p:nvGrpSpPr>
          <p:cNvPr id="272" name="Google Shape;272;p18"/>
          <p:cNvGrpSpPr/>
          <p:nvPr/>
        </p:nvGrpSpPr>
        <p:grpSpPr>
          <a:xfrm>
            <a:off x="15131637" y="-3019570"/>
            <a:ext cx="5858410" cy="7210351"/>
            <a:chOff x="0" y="0"/>
            <a:chExt cx="7811213" cy="9613801"/>
          </a:xfrm>
        </p:grpSpPr>
        <p:grpSp>
          <p:nvGrpSpPr>
            <p:cNvPr id="273" name="Google Shape;273;p18"/>
            <p:cNvGrpSpPr/>
            <p:nvPr/>
          </p:nvGrpSpPr>
          <p:grpSpPr>
            <a:xfrm rot="10800000">
              <a:off x="0" y="0"/>
              <a:ext cx="7811213" cy="9613801"/>
              <a:chOff x="0" y="0"/>
              <a:chExt cx="660400" cy="812800"/>
            </a:xfrm>
          </p:grpSpPr>
          <p:sp>
            <p:nvSpPr>
              <p:cNvPr id="274" name="Google Shape;274;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18"/>
            <p:cNvGrpSpPr/>
            <p:nvPr/>
          </p:nvGrpSpPr>
          <p:grpSpPr>
            <a:xfrm rot="10800000">
              <a:off x="456341" y="561650"/>
              <a:ext cx="6898532" cy="8490500"/>
              <a:chOff x="0" y="0"/>
              <a:chExt cx="660400" cy="812800"/>
            </a:xfrm>
          </p:grpSpPr>
          <p:sp>
            <p:nvSpPr>
              <p:cNvPr id="277" name="Google Shape;277;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9" name="Google Shape;279;p18"/>
            <p:cNvGrpSpPr/>
            <p:nvPr/>
          </p:nvGrpSpPr>
          <p:grpSpPr>
            <a:xfrm rot="10800000">
              <a:off x="906844" y="1116116"/>
              <a:ext cx="5997524" cy="7381569"/>
              <a:chOff x="0" y="0"/>
              <a:chExt cx="660400" cy="812800"/>
            </a:xfrm>
          </p:grpSpPr>
          <p:sp>
            <p:nvSpPr>
              <p:cNvPr id="280" name="Google Shape;280;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04377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1"/>
                                        </p:tgtEl>
                                        <p:attrNameLst>
                                          <p:attrName>style.visibility</p:attrName>
                                        </p:attrNameLst>
                                      </p:cBhvr>
                                      <p:to>
                                        <p:strVal val="visible"/>
                                      </p:to>
                                    </p:set>
                                    <p:animEffect transition="in" filter="fade">
                                      <p:cBhvr>
                                        <p:cTn id="11" dur="500"/>
                                        <p:tgtEl>
                                          <p:spTgt spid="2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0"/>
                                        </p:tgtEl>
                                        <p:attrNameLst>
                                          <p:attrName>style.visibility</p:attrName>
                                        </p:attrNameLst>
                                      </p:cBhvr>
                                      <p:to>
                                        <p:strVal val="visible"/>
                                      </p:to>
                                    </p:set>
                                    <p:animEffect transition="in" filter="fade">
                                      <p:cBhvr>
                                        <p:cTn id="15" dur="500"/>
                                        <p:tgtEl>
                                          <p:spTgt spid="25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500"/>
                                        <p:tgtEl>
                                          <p:spTgt spid="25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7"/>
                                        </p:tgtEl>
                                        <p:attrNameLst>
                                          <p:attrName>style.visibility</p:attrName>
                                        </p:attrNameLst>
                                      </p:cBhvr>
                                      <p:to>
                                        <p:strVal val="visible"/>
                                      </p:to>
                                    </p:set>
                                    <p:animEffect transition="in" filter="fade">
                                      <p:cBhvr>
                                        <p:cTn id="23" dur="500"/>
                                        <p:tgtEl>
                                          <p:spTgt spid="26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5"/>
                                        </p:tgtEl>
                                        <p:attrNameLst>
                                          <p:attrName>style.visibility</p:attrName>
                                        </p:attrNameLst>
                                      </p:cBhvr>
                                      <p:to>
                                        <p:strVal val="visible"/>
                                      </p:to>
                                    </p:set>
                                    <p:animEffect transition="in" filter="fade">
                                      <p:cBhvr>
                                        <p:cTn id="27" dur="500"/>
                                        <p:tgtEl>
                                          <p:spTgt spid="25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fade">
                                      <p:cBhvr>
                                        <p:cTn id="31" dur="500"/>
                                        <p:tgtEl>
                                          <p:spTgt spid="26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2"/>
                                        </p:tgtEl>
                                        <p:attrNameLst>
                                          <p:attrName>style.visibility</p:attrName>
                                        </p:attrNameLst>
                                      </p:cBhvr>
                                      <p:to>
                                        <p:strVal val="visible"/>
                                      </p:to>
                                    </p:set>
                                    <p:animEffect transition="in" filter="fade">
                                      <p:cBhvr>
                                        <p:cTn id="35" dur="500"/>
                                        <p:tgtEl>
                                          <p:spTgt spid="25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69"/>
                                        </p:tgtEl>
                                        <p:attrNameLst>
                                          <p:attrName>style.visibility</p:attrName>
                                        </p:attrNameLst>
                                      </p:cBhvr>
                                      <p:to>
                                        <p:strVal val="visible"/>
                                      </p:to>
                                    </p:set>
                                    <p:animEffect transition="in" filter="fade">
                                      <p:cBhvr>
                                        <p:cTn id="39"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03.</a:t>
            </a:r>
            <a:endParaRPr/>
          </a:p>
        </p:txBody>
      </p:sp>
      <p:sp>
        <p:nvSpPr>
          <p:cNvPr id="328" name="Google Shape;328;p20"/>
          <p:cNvSpPr txBox="1"/>
          <p:nvPr/>
        </p:nvSpPr>
        <p:spPr>
          <a:xfrm>
            <a:off x="5654660" y="5526530"/>
            <a:ext cx="11402696" cy="3841052"/>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Hệ thống nhúng kết hợp IOT</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38729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409521" cy="800219"/>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p:txBody>
      </p:sp>
    </p:spTree>
    <p:extLst>
      <p:ext uri="{BB962C8B-B14F-4D97-AF65-F5344CB8AC3E}">
        <p14:creationId xmlns:p14="http://schemas.microsoft.com/office/powerpoint/2010/main" val="225818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1600438"/>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spTree>
    <p:extLst>
      <p:ext uri="{BB962C8B-B14F-4D97-AF65-F5344CB8AC3E}">
        <p14:creationId xmlns:p14="http://schemas.microsoft.com/office/powerpoint/2010/main" val="40196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2400657"/>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spTree>
    <p:extLst>
      <p:ext uri="{BB962C8B-B14F-4D97-AF65-F5344CB8AC3E}">
        <p14:creationId xmlns:p14="http://schemas.microsoft.com/office/powerpoint/2010/main" val="114654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3200876"/>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1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1000"/>
                                        <p:tgtEl>
                                          <p:spTgt spid="9">
                                            <p:txEl>
                                              <p:pRg st="3" end="3"/>
                                            </p:txEl>
                                          </p:spTgt>
                                        </p:tgtEl>
                                      </p:cBhvr>
                                    </p:animEffect>
                                    <p:anim calcmode="lin" valueType="num">
                                      <p:cBhvr>
                                        <p:cTn id="8"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4001095"/>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Đèn led giao thông</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F211F9-B8CE-30D6-AB4A-58D0A1412DD4}"/>
              </a:ext>
            </a:extLst>
          </p:cNvPr>
          <p:cNvSpPr/>
          <p:nvPr/>
        </p:nvSpPr>
        <p:spPr>
          <a:xfrm>
            <a:off x="9231028" y="2138940"/>
            <a:ext cx="3632917" cy="14392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descr="A close-up of a device&#10;&#10;Description automatically generated">
            <a:extLst>
              <a:ext uri="{FF2B5EF4-FFF2-40B4-BE49-F238E27FC236}">
                <a16:creationId xmlns:a16="http://schemas.microsoft.com/office/drawing/2014/main" id="{56C18DF7-DEFD-5867-3EA0-A3C3C313F85D}"/>
              </a:ext>
            </a:extLst>
          </p:cNvPr>
          <p:cNvPicPr>
            <a:picLocks noChangeAspect="1"/>
          </p:cNvPicPr>
          <p:nvPr/>
        </p:nvPicPr>
        <p:blipFill>
          <a:blip r:embed="rId8"/>
          <a:stretch>
            <a:fillRect/>
          </a:stretch>
        </p:blipFill>
        <p:spPr>
          <a:xfrm>
            <a:off x="9252752" y="2147764"/>
            <a:ext cx="8055111" cy="7739224"/>
          </a:xfrm>
          <a:prstGeom prst="rect">
            <a:avLst/>
          </a:prstGeom>
        </p:spPr>
      </p:pic>
    </p:spTree>
    <p:extLst>
      <p:ext uri="{BB962C8B-B14F-4D97-AF65-F5344CB8AC3E}">
        <p14:creationId xmlns:p14="http://schemas.microsoft.com/office/powerpoint/2010/main" val="415120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1000"/>
                                        <p:tgtEl>
                                          <p:spTgt spid="9">
                                            <p:txEl>
                                              <p:pRg st="4" end="4"/>
                                            </p:txEl>
                                          </p:spTgt>
                                        </p:tgtEl>
                                      </p:cBhvr>
                                    </p:animEffect>
                                    <p:anim calcmode="lin" valueType="num">
                                      <p:cBhvr>
                                        <p:cTn id="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4801314"/>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Đèn led giao thông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Button</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F211F9-B8CE-30D6-AB4A-58D0A1412DD4}"/>
              </a:ext>
            </a:extLst>
          </p:cNvPr>
          <p:cNvSpPr/>
          <p:nvPr/>
        </p:nvSpPr>
        <p:spPr>
          <a:xfrm>
            <a:off x="9231028" y="2138940"/>
            <a:ext cx="3632917" cy="14392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descr="A close-up of a device&#10;&#10;Description automatically generated">
            <a:extLst>
              <a:ext uri="{FF2B5EF4-FFF2-40B4-BE49-F238E27FC236}">
                <a16:creationId xmlns:a16="http://schemas.microsoft.com/office/drawing/2014/main" id="{56C18DF7-DEFD-5867-3EA0-A3C3C313F85D}"/>
              </a:ext>
            </a:extLst>
          </p:cNvPr>
          <p:cNvPicPr>
            <a:picLocks noChangeAspect="1"/>
          </p:cNvPicPr>
          <p:nvPr/>
        </p:nvPicPr>
        <p:blipFill>
          <a:blip r:embed="rId8"/>
          <a:stretch>
            <a:fillRect/>
          </a:stretch>
        </p:blipFill>
        <p:spPr>
          <a:xfrm>
            <a:off x="9252752" y="2147764"/>
            <a:ext cx="8055111" cy="7739224"/>
          </a:xfrm>
          <a:prstGeom prst="rect">
            <a:avLst/>
          </a:prstGeom>
        </p:spPr>
      </p:pic>
      <p:pic>
        <p:nvPicPr>
          <p:cNvPr id="8" name="Picture 7">
            <a:extLst>
              <a:ext uri="{FF2B5EF4-FFF2-40B4-BE49-F238E27FC236}">
                <a16:creationId xmlns:a16="http://schemas.microsoft.com/office/drawing/2014/main" id="{92418E7E-15CC-0BEC-8BDC-BDC3BE27B703}"/>
              </a:ext>
            </a:extLst>
          </p:cNvPr>
          <p:cNvPicPr>
            <a:picLocks noChangeAspect="1"/>
          </p:cNvPicPr>
          <p:nvPr/>
        </p:nvPicPr>
        <p:blipFill>
          <a:blip r:embed="rId9"/>
          <a:stretch>
            <a:fillRect/>
          </a:stretch>
        </p:blipFill>
        <p:spPr>
          <a:xfrm>
            <a:off x="9173874" y="2376265"/>
            <a:ext cx="8120500" cy="7081402"/>
          </a:xfrm>
          <a:prstGeom prst="rect">
            <a:avLst/>
          </a:prstGeom>
        </p:spPr>
      </p:pic>
    </p:spTree>
    <p:extLst>
      <p:ext uri="{BB962C8B-B14F-4D97-AF65-F5344CB8AC3E}">
        <p14:creationId xmlns:p14="http://schemas.microsoft.com/office/powerpoint/2010/main" val="56708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fade">
                                      <p:cBhvr>
                                        <p:cTn id="7" dur="1000"/>
                                        <p:tgtEl>
                                          <p:spTgt spid="9">
                                            <p:txEl>
                                              <p:pRg st="5" end="5"/>
                                            </p:txEl>
                                          </p:spTgt>
                                        </p:tgtEl>
                                      </p:cBhvr>
                                    </p:animEffect>
                                    <p:anim calcmode="lin" valueType="num">
                                      <p:cBhvr>
                                        <p:cTn id="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5601533"/>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Đèn led giao thông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Button</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Servo</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F211F9-B8CE-30D6-AB4A-58D0A1412DD4}"/>
              </a:ext>
            </a:extLst>
          </p:cNvPr>
          <p:cNvSpPr/>
          <p:nvPr/>
        </p:nvSpPr>
        <p:spPr>
          <a:xfrm>
            <a:off x="9231028" y="2138940"/>
            <a:ext cx="3632917" cy="14392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descr="A close-up of a device&#10;&#10;Description automatically generated">
            <a:extLst>
              <a:ext uri="{FF2B5EF4-FFF2-40B4-BE49-F238E27FC236}">
                <a16:creationId xmlns:a16="http://schemas.microsoft.com/office/drawing/2014/main" id="{56C18DF7-DEFD-5867-3EA0-A3C3C313F85D}"/>
              </a:ext>
            </a:extLst>
          </p:cNvPr>
          <p:cNvPicPr>
            <a:picLocks noChangeAspect="1"/>
          </p:cNvPicPr>
          <p:nvPr/>
        </p:nvPicPr>
        <p:blipFill>
          <a:blip r:embed="rId8"/>
          <a:stretch>
            <a:fillRect/>
          </a:stretch>
        </p:blipFill>
        <p:spPr>
          <a:xfrm>
            <a:off x="9252752" y="2147764"/>
            <a:ext cx="8055111" cy="7739224"/>
          </a:xfrm>
          <a:prstGeom prst="rect">
            <a:avLst/>
          </a:prstGeom>
        </p:spPr>
      </p:pic>
      <p:pic>
        <p:nvPicPr>
          <p:cNvPr id="8" name="Picture 7">
            <a:extLst>
              <a:ext uri="{FF2B5EF4-FFF2-40B4-BE49-F238E27FC236}">
                <a16:creationId xmlns:a16="http://schemas.microsoft.com/office/drawing/2014/main" id="{92418E7E-15CC-0BEC-8BDC-BDC3BE27B703}"/>
              </a:ext>
            </a:extLst>
          </p:cNvPr>
          <p:cNvPicPr>
            <a:picLocks noChangeAspect="1"/>
          </p:cNvPicPr>
          <p:nvPr/>
        </p:nvPicPr>
        <p:blipFill>
          <a:blip r:embed="rId9"/>
          <a:stretch>
            <a:fillRect/>
          </a:stretch>
        </p:blipFill>
        <p:spPr>
          <a:xfrm>
            <a:off x="9173874" y="2376265"/>
            <a:ext cx="8120500" cy="7081402"/>
          </a:xfrm>
          <a:prstGeom prst="rect">
            <a:avLst/>
          </a:prstGeom>
        </p:spPr>
      </p:pic>
      <p:pic>
        <p:nvPicPr>
          <p:cNvPr id="6" name="Picture 5" descr="A blue small device with wires&#10;&#10;Description automatically generated with medium confidence">
            <a:extLst>
              <a:ext uri="{FF2B5EF4-FFF2-40B4-BE49-F238E27FC236}">
                <a16:creationId xmlns:a16="http://schemas.microsoft.com/office/drawing/2014/main" id="{31A37B13-46B7-F423-24DA-110A9B0D77B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17539" y="2858547"/>
            <a:ext cx="8063346" cy="6027230"/>
          </a:xfrm>
          <a:prstGeom prst="rect">
            <a:avLst/>
          </a:prstGeom>
        </p:spPr>
      </p:pic>
    </p:spTree>
    <p:extLst>
      <p:ext uri="{BB962C8B-B14F-4D97-AF65-F5344CB8AC3E}">
        <p14:creationId xmlns:p14="http://schemas.microsoft.com/office/powerpoint/2010/main" val="220815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fade">
                                      <p:cBhvr>
                                        <p:cTn id="7" dur="1000"/>
                                        <p:tgtEl>
                                          <p:spTgt spid="9">
                                            <p:txEl>
                                              <p:pRg st="6" end="6"/>
                                            </p:txEl>
                                          </p:spTgt>
                                        </p:tgtEl>
                                      </p:cBhvr>
                                    </p:animEffect>
                                    <p:anim calcmode="lin" valueType="num">
                                      <p:cBhvr>
                                        <p:cTn id="8"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pic>
        <p:nvPicPr>
          <p:cNvPr id="8" name="Picture 7" descr="A diagram of a computer system&#10;&#10;Description automatically generated">
            <a:extLst>
              <a:ext uri="{FF2B5EF4-FFF2-40B4-BE49-F238E27FC236}">
                <a16:creationId xmlns:a16="http://schemas.microsoft.com/office/drawing/2014/main" id="{AF1C16AE-21BC-9988-F405-BE064CEAF027}"/>
              </a:ext>
            </a:extLst>
          </p:cNvPr>
          <p:cNvPicPr>
            <a:picLocks noChangeAspect="1"/>
          </p:cNvPicPr>
          <p:nvPr/>
        </p:nvPicPr>
        <p:blipFill>
          <a:blip r:embed="rId4"/>
          <a:stretch>
            <a:fillRect/>
          </a:stretch>
        </p:blipFill>
        <p:spPr>
          <a:xfrm>
            <a:off x="8333509" y="2110208"/>
            <a:ext cx="9508424" cy="7763410"/>
          </a:xfrm>
          <a:prstGeom prst="rect">
            <a:avLst/>
          </a:prstGeom>
        </p:spPr>
      </p:pic>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800219"/>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hệ thống phần cứng</a:t>
            </a:r>
          </a:p>
        </p:txBody>
      </p:sp>
    </p:spTree>
    <p:extLst>
      <p:ext uri="{BB962C8B-B14F-4D97-AF65-F5344CB8AC3E}">
        <p14:creationId xmlns:p14="http://schemas.microsoft.com/office/powerpoint/2010/main" val="243324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1000"/>
                                        <p:tgtEl>
                                          <p:spTgt spid="10">
                                            <p:txEl>
                                              <p:pRg st="0" end="0"/>
                                            </p:txEl>
                                          </p:spTgt>
                                        </p:tgtEl>
                                      </p:cBhvr>
                                    </p:animEffect>
                                    <p:anim calcmode="lin" valueType="num">
                                      <p:cBhvr>
                                        <p:cTn id="1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1600438"/>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hệ thống phần cứng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luồng dữ liệu mô hình</a:t>
            </a:r>
          </a:p>
        </p:txBody>
      </p:sp>
      <p:pic>
        <p:nvPicPr>
          <p:cNvPr id="3" name="image31.png">
            <a:extLst>
              <a:ext uri="{FF2B5EF4-FFF2-40B4-BE49-F238E27FC236}">
                <a16:creationId xmlns:a16="http://schemas.microsoft.com/office/drawing/2014/main" id="{5068EEA2-7CEA-27A9-5456-0297EE80488A}"/>
              </a:ext>
            </a:extLst>
          </p:cNvPr>
          <p:cNvPicPr>
            <a:picLocks noChangeAspect="1"/>
          </p:cNvPicPr>
          <p:nvPr/>
        </p:nvPicPr>
        <p:blipFill>
          <a:blip r:embed="rId4"/>
          <a:srcRect/>
          <a:stretch>
            <a:fillRect/>
          </a:stretch>
        </p:blipFill>
        <p:spPr>
          <a:xfrm>
            <a:off x="7940041" y="2110208"/>
            <a:ext cx="9901892" cy="7738155"/>
          </a:xfrm>
          <a:prstGeom prst="rect">
            <a:avLst/>
          </a:prstGeom>
          <a:ln/>
        </p:spPr>
      </p:pic>
    </p:spTree>
    <p:extLst>
      <p:ext uri="{BB962C8B-B14F-4D97-AF65-F5344CB8AC3E}">
        <p14:creationId xmlns:p14="http://schemas.microsoft.com/office/powerpoint/2010/main" val="311320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01.</a:t>
            </a:r>
            <a:endParaRPr/>
          </a:p>
        </p:txBody>
      </p:sp>
      <p:sp>
        <p:nvSpPr>
          <p:cNvPr id="328" name="Google Shape;328;p20"/>
          <p:cNvSpPr txBox="1"/>
          <p:nvPr/>
        </p:nvSpPr>
        <p:spPr>
          <a:xfrm>
            <a:off x="3760934" y="7382658"/>
            <a:ext cx="12997533"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Giới thiệu bài toán</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435157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2400657"/>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hệ</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thống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phần</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cứng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luồng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dữ</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liệu</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mô</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hình</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thủ</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công</a:t>
            </a:r>
            <a:endParaRPr lang="en-US" sz="4000" dirty="0">
              <a:solidFill>
                <a:srgbClr val="0B1320"/>
              </a:solidFill>
              <a:latin typeface="Roboto"/>
              <a:ea typeface="Roboto"/>
              <a:cs typeface="Roboto"/>
              <a:sym typeface="Roboto"/>
            </a:endParaRPr>
          </a:p>
        </p:txBody>
      </p:sp>
      <p:pic>
        <p:nvPicPr>
          <p:cNvPr id="2" name="image50.png">
            <a:extLst>
              <a:ext uri="{FF2B5EF4-FFF2-40B4-BE49-F238E27FC236}">
                <a16:creationId xmlns:a16="http://schemas.microsoft.com/office/drawing/2014/main" id="{B8BC4326-B893-EFCA-3F85-361B2A013EB8}"/>
              </a:ext>
            </a:extLst>
          </p:cNvPr>
          <p:cNvPicPr>
            <a:picLocks noChangeAspect="1"/>
          </p:cNvPicPr>
          <p:nvPr/>
        </p:nvPicPr>
        <p:blipFill>
          <a:blip r:embed="rId4"/>
          <a:srcRect/>
          <a:stretch>
            <a:fillRect/>
          </a:stretch>
        </p:blipFill>
        <p:spPr>
          <a:xfrm>
            <a:off x="1007115" y="5745480"/>
            <a:ext cx="16834818" cy="4102883"/>
          </a:xfrm>
          <a:prstGeom prst="rect">
            <a:avLst/>
          </a:prstGeom>
          <a:ln/>
        </p:spPr>
      </p:pic>
    </p:spTree>
    <p:extLst>
      <p:ext uri="{BB962C8B-B14F-4D97-AF65-F5344CB8AC3E}">
        <p14:creationId xmlns:p14="http://schemas.microsoft.com/office/powerpoint/2010/main" val="97017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1000"/>
                                        <p:tgtEl>
                                          <p:spTgt spid="10">
                                            <p:txEl>
                                              <p:pRg st="2" end="2"/>
                                            </p:txEl>
                                          </p:spTgt>
                                        </p:tgtEl>
                                      </p:cBhvr>
                                    </p:animEffect>
                                    <p:anim calcmode="lin" valueType="num">
                                      <p:cBhvr>
                                        <p:cTn id="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dirty="0" err="1">
                <a:solidFill>
                  <a:schemeClr val="tx1">
                    <a:lumMod val="50000"/>
                    <a:lumOff val="50000"/>
                  </a:schemeClr>
                </a:solidFill>
                <a:latin typeface="Playfair Display Black"/>
                <a:ea typeface="Playfair Display Black"/>
                <a:cs typeface="Playfair Display Black"/>
                <a:sym typeface="Playfair Display Black"/>
              </a:rPr>
              <a:t>Sơ</a:t>
            </a:r>
            <a:r>
              <a:rPr lang="en-US" sz="6000" b="0" i="0" u="none" strike="noStrike" cap="none" dirty="0">
                <a:solidFill>
                  <a:schemeClr val="tx1">
                    <a:lumMod val="50000"/>
                    <a:lumOff val="50000"/>
                  </a:schemeClr>
                </a:solidFill>
                <a:latin typeface="Playfair Display Black"/>
                <a:ea typeface="Playfair Display Black"/>
                <a:cs typeface="Playfair Display Black"/>
                <a:sym typeface="Playfair Display Black"/>
              </a:rPr>
              <a:t> </a:t>
            </a:r>
            <a:r>
              <a:rPr lang="en-US" sz="6000" b="0" i="0" u="none" strike="noStrike" cap="none" dirty="0" err="1">
                <a:solidFill>
                  <a:schemeClr val="tx1">
                    <a:lumMod val="50000"/>
                    <a:lumOff val="50000"/>
                  </a:schemeClr>
                </a:solidFill>
                <a:latin typeface="Playfair Display Black"/>
                <a:ea typeface="Playfair Display Black"/>
                <a:cs typeface="Playfair Display Black"/>
                <a:sym typeface="Playfair Display Black"/>
              </a:rPr>
              <a:t>đồ</a:t>
            </a:r>
            <a:r>
              <a:rPr lang="en-US" sz="6000" b="0" i="0" u="none" strike="noStrike" cap="none" dirty="0">
                <a:solidFill>
                  <a:schemeClr val="tx1">
                    <a:lumMod val="50000"/>
                    <a:lumOff val="50000"/>
                  </a:schemeClr>
                </a:solidFill>
                <a:latin typeface="Playfair Display Black"/>
                <a:ea typeface="Playfair Display Black"/>
                <a:cs typeface="Playfair Display Black"/>
                <a:sym typeface="Playfair Display Black"/>
              </a:rPr>
              <a:t> </a:t>
            </a:r>
            <a:r>
              <a:rPr lang="en-US" sz="6000" b="0" i="0" u="none" strike="noStrike" cap="none" dirty="0" err="1">
                <a:solidFill>
                  <a:schemeClr val="tx1">
                    <a:lumMod val="50000"/>
                    <a:lumOff val="50000"/>
                  </a:schemeClr>
                </a:solidFill>
                <a:latin typeface="Playfair Display Black"/>
                <a:ea typeface="Playfair Display Black"/>
                <a:cs typeface="Playfair Display Black"/>
                <a:sym typeface="Playfair Display Black"/>
              </a:rPr>
              <a:t>hoạt</a:t>
            </a:r>
            <a:r>
              <a:rPr lang="en-US" sz="6000" b="0" i="0" u="none" strike="noStrike" cap="none" dirty="0">
                <a:solidFill>
                  <a:schemeClr val="tx1">
                    <a:lumMod val="50000"/>
                    <a:lumOff val="50000"/>
                  </a:schemeClr>
                </a:solidFill>
                <a:latin typeface="Playfair Display Black"/>
                <a:ea typeface="Playfair Display Black"/>
                <a:cs typeface="Playfair Display Black"/>
                <a:sym typeface="Playfair Display Black"/>
              </a:rPr>
              <a:t> </a:t>
            </a:r>
            <a:r>
              <a:rPr lang="en-US" sz="6000" b="0" i="0" u="none" strike="noStrike" cap="none" dirty="0" err="1">
                <a:solidFill>
                  <a:schemeClr val="tx1">
                    <a:lumMod val="50000"/>
                    <a:lumOff val="50000"/>
                  </a:schemeClr>
                </a:solidFill>
                <a:latin typeface="Playfair Display Black"/>
                <a:ea typeface="Playfair Display Black"/>
                <a:cs typeface="Playfair Display Black"/>
                <a:sym typeface="Playfair Display Black"/>
              </a:rPr>
              <a:t>động</a:t>
            </a:r>
            <a:endParaRPr sz="6000" dirty="0">
              <a:solidFill>
                <a:schemeClr val="tx1">
                  <a:lumMod val="50000"/>
                  <a:lumOff val="50000"/>
                </a:schemeClr>
              </a:solidFill>
            </a:endParaRPr>
          </a:p>
        </p:txBody>
      </p:sp>
      <p:pic>
        <p:nvPicPr>
          <p:cNvPr id="7" name="Picture 6" descr="A diagram of a network&#10;&#10;Description automatically generated">
            <a:extLst>
              <a:ext uri="{FF2B5EF4-FFF2-40B4-BE49-F238E27FC236}">
                <a16:creationId xmlns:a16="http://schemas.microsoft.com/office/drawing/2014/main" id="{CBDAA248-4994-D2D9-E730-419321D85FF8}"/>
              </a:ext>
            </a:extLst>
          </p:cNvPr>
          <p:cNvPicPr>
            <a:picLocks noChangeAspect="1"/>
          </p:cNvPicPr>
          <p:nvPr/>
        </p:nvPicPr>
        <p:blipFill>
          <a:blip r:embed="rId4"/>
          <a:stretch>
            <a:fillRect/>
          </a:stretch>
        </p:blipFill>
        <p:spPr>
          <a:xfrm>
            <a:off x="8336228" y="2134131"/>
            <a:ext cx="9543104" cy="7747537"/>
          </a:xfrm>
          <a:prstGeom prst="rect">
            <a:avLst/>
          </a:prstGeom>
        </p:spPr>
      </p:pic>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3200876"/>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hệ</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thống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phần</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cứng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luồng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dữ</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liệu</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mô</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hình</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thủ</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công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tự</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động</a:t>
            </a:r>
            <a:endParaRPr lang="en-US" sz="4000" dirty="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992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1000"/>
                                        <p:tgtEl>
                                          <p:spTgt spid="10">
                                            <p:txEl>
                                              <p:pRg st="3" end="3"/>
                                            </p:txEl>
                                          </p:spTgt>
                                        </p:tgtEl>
                                      </p:cBhvr>
                                    </p:animEffect>
                                    <p:anim calcmode="lin" valueType="num">
                                      <p:cBhvr>
                                        <p:cTn id="1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4001095"/>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hệ</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thống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phần</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cứng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luồng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dữ</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liệu</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mô</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hình</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thủ</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công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tự</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cảm</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biến</a:t>
            </a:r>
            <a:r>
              <a:rPr lang="en-US" sz="4000" dirty="0">
                <a:solidFill>
                  <a:srgbClr val="0B1320"/>
                </a:solidFill>
                <a:latin typeface="Roboto"/>
                <a:ea typeface="Roboto"/>
                <a:cs typeface="Roboto"/>
                <a:sym typeface="Roboto"/>
              </a:rPr>
              <a:t> sensor</a:t>
            </a:r>
          </a:p>
        </p:txBody>
      </p:sp>
      <p:pic>
        <p:nvPicPr>
          <p:cNvPr id="2" name="image65.png">
            <a:extLst>
              <a:ext uri="{FF2B5EF4-FFF2-40B4-BE49-F238E27FC236}">
                <a16:creationId xmlns:a16="http://schemas.microsoft.com/office/drawing/2014/main" id="{DE8367A2-186C-1E11-D615-8C48D3816A63}"/>
              </a:ext>
            </a:extLst>
          </p:cNvPr>
          <p:cNvPicPr>
            <a:picLocks noChangeAspect="1"/>
          </p:cNvPicPr>
          <p:nvPr/>
        </p:nvPicPr>
        <p:blipFill>
          <a:blip r:embed="rId4"/>
          <a:srcRect/>
          <a:stretch>
            <a:fillRect/>
          </a:stretch>
        </p:blipFill>
        <p:spPr>
          <a:xfrm>
            <a:off x="7994759" y="2987226"/>
            <a:ext cx="9847174" cy="4879286"/>
          </a:xfrm>
          <a:prstGeom prst="rect">
            <a:avLst/>
          </a:prstGeom>
          <a:ln/>
        </p:spPr>
      </p:pic>
    </p:spTree>
    <p:extLst>
      <p:ext uri="{BB962C8B-B14F-4D97-AF65-F5344CB8AC3E}">
        <p14:creationId xmlns:p14="http://schemas.microsoft.com/office/powerpoint/2010/main" val="392431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1000"/>
                                        <p:tgtEl>
                                          <p:spTgt spid="10">
                                            <p:txEl>
                                              <p:pRg st="4" end="4"/>
                                            </p:txEl>
                                          </p:spTgt>
                                        </p:tgtEl>
                                      </p:cBhvr>
                                    </p:animEffect>
                                    <p:anim calcmode="lin" valueType="num">
                                      <p:cBhvr>
                                        <p:cTn id="8"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Giao thức </a:t>
            </a:r>
            <a:r>
              <a:rPr lang="en-US" sz="6000">
                <a:solidFill>
                  <a:schemeClr val="tx1">
                    <a:lumMod val="50000"/>
                    <a:lumOff val="50000"/>
                  </a:schemeClr>
                </a:solidFill>
                <a:latin typeface="Playfair Display Black"/>
                <a:ea typeface="Playfair Display Black"/>
                <a:cs typeface="Playfair Display Black"/>
                <a:sym typeface="Playfair Display Black"/>
              </a:rPr>
              <a:t>WebSocket</a:t>
            </a:r>
            <a:endParaRPr sz="6000">
              <a:solidFill>
                <a:schemeClr val="tx1">
                  <a:lumMod val="50000"/>
                  <a:lumOff val="50000"/>
                </a:schemeClr>
              </a:solidFill>
            </a:endParaRPr>
          </a:p>
        </p:txBody>
      </p:sp>
      <p:sp>
        <p:nvSpPr>
          <p:cNvPr id="6" name="Google Shape;658;p28">
            <a:extLst>
              <a:ext uri="{FF2B5EF4-FFF2-40B4-BE49-F238E27FC236}">
                <a16:creationId xmlns:a16="http://schemas.microsoft.com/office/drawing/2014/main" id="{4EFFFB3E-4EB8-EE43-F84B-2015F83BE9ED}"/>
              </a:ext>
            </a:extLst>
          </p:cNvPr>
          <p:cNvSpPr txBox="1"/>
          <p:nvPr/>
        </p:nvSpPr>
        <p:spPr>
          <a:xfrm>
            <a:off x="1007116" y="3193390"/>
            <a:ext cx="7351249" cy="4001095"/>
          </a:xfrm>
          <a:prstGeom prst="rect">
            <a:avLst/>
          </a:prstGeom>
          <a:noFill/>
          <a:ln>
            <a:noFill/>
          </a:ln>
        </p:spPr>
        <p:txBody>
          <a:bodyPr spcFirstLastPara="1" wrap="square" lIns="0" tIns="0" rIns="0" bIns="0" anchor="t" anchorCtr="0">
            <a:spAutoFit/>
          </a:bodyPr>
          <a:lstStyle/>
          <a:p>
            <a:pPr lvl="0" algn="just">
              <a:lnSpc>
                <a:spcPct val="130000"/>
              </a:lnSpc>
            </a:pPr>
            <a:r>
              <a:rPr lang="vi-VN" sz="4000">
                <a:solidFill>
                  <a:srgbClr val="0B1320"/>
                </a:solidFill>
                <a:latin typeface="Roboto"/>
                <a:ea typeface="Roboto"/>
                <a:cs typeface="Roboto"/>
                <a:sym typeface="Roboto"/>
              </a:rPr>
              <a:t>WebSockets là giao thức truyền thông cho phép giao tiếp hai chiều, theo thời gian thực giữa máy khách và máy chủ qua một kết nối TCP.</a:t>
            </a:r>
          </a:p>
        </p:txBody>
      </p:sp>
      <p:pic>
        <p:nvPicPr>
          <p:cNvPr id="3" name="Picture 2">
            <a:extLst>
              <a:ext uri="{FF2B5EF4-FFF2-40B4-BE49-F238E27FC236}">
                <a16:creationId xmlns:a16="http://schemas.microsoft.com/office/drawing/2014/main" id="{AAED166F-0EBE-B911-031F-5FB39368E97D}"/>
              </a:ext>
            </a:extLst>
          </p:cNvPr>
          <p:cNvPicPr>
            <a:picLocks noChangeAspect="1"/>
          </p:cNvPicPr>
          <p:nvPr/>
        </p:nvPicPr>
        <p:blipFill>
          <a:blip r:embed="rId4"/>
          <a:stretch>
            <a:fillRect/>
          </a:stretch>
        </p:blipFill>
        <p:spPr>
          <a:xfrm>
            <a:off x="8764732" y="3339673"/>
            <a:ext cx="9077200" cy="3562208"/>
          </a:xfrm>
          <a:prstGeom prst="rect">
            <a:avLst/>
          </a:prstGeom>
        </p:spPr>
      </p:pic>
    </p:spTree>
    <p:extLst>
      <p:ext uri="{BB962C8B-B14F-4D97-AF65-F5344CB8AC3E}">
        <p14:creationId xmlns:p14="http://schemas.microsoft.com/office/powerpoint/2010/main" val="341587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Giao thức </a:t>
            </a:r>
            <a:r>
              <a:rPr lang="en-US" sz="6000">
                <a:solidFill>
                  <a:schemeClr val="tx1">
                    <a:lumMod val="50000"/>
                    <a:lumOff val="50000"/>
                  </a:schemeClr>
                </a:solidFill>
                <a:latin typeface="Playfair Display Black"/>
                <a:ea typeface="Playfair Display Black"/>
                <a:cs typeface="Playfair Display Black"/>
                <a:sym typeface="Playfair Display Black"/>
              </a:rPr>
              <a:t>WebSocket</a:t>
            </a:r>
            <a:endParaRPr sz="6000">
              <a:solidFill>
                <a:schemeClr val="tx1">
                  <a:lumMod val="50000"/>
                  <a:lumOff val="50000"/>
                </a:schemeClr>
              </a:solidFill>
            </a:endParaRPr>
          </a:p>
        </p:txBody>
      </p:sp>
      <p:sp>
        <p:nvSpPr>
          <p:cNvPr id="13" name="Google Shape;1035;p40">
            <a:extLst>
              <a:ext uri="{FF2B5EF4-FFF2-40B4-BE49-F238E27FC236}">
                <a16:creationId xmlns:a16="http://schemas.microsoft.com/office/drawing/2014/main" id="{2D286C18-3431-8C2B-1941-1470C90E9652}"/>
              </a:ext>
            </a:extLst>
          </p:cNvPr>
          <p:cNvSpPr txBox="1"/>
          <p:nvPr/>
        </p:nvSpPr>
        <p:spPr>
          <a:xfrm>
            <a:off x="12823203" y="4759434"/>
            <a:ext cx="470234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Đóng kết nối WebSocket</a:t>
            </a:r>
            <a:endParaRPr/>
          </a:p>
        </p:txBody>
      </p:sp>
      <p:sp>
        <p:nvSpPr>
          <p:cNvPr id="15" name="Google Shape;1037;p40">
            <a:extLst>
              <a:ext uri="{FF2B5EF4-FFF2-40B4-BE49-F238E27FC236}">
                <a16:creationId xmlns:a16="http://schemas.microsoft.com/office/drawing/2014/main" id="{293F86BA-8963-33AD-9DBD-FF07DF8788C7}"/>
              </a:ext>
            </a:extLst>
          </p:cNvPr>
          <p:cNvSpPr txBox="1"/>
          <p:nvPr/>
        </p:nvSpPr>
        <p:spPr>
          <a:xfrm>
            <a:off x="6928699" y="4754002"/>
            <a:ext cx="576764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Truyền dữ liệu qua WebSocket</a:t>
            </a:r>
            <a:endParaRPr/>
          </a:p>
        </p:txBody>
      </p:sp>
      <p:sp>
        <p:nvSpPr>
          <p:cNvPr id="16" name="Google Shape;1038;p40">
            <a:extLst>
              <a:ext uri="{FF2B5EF4-FFF2-40B4-BE49-F238E27FC236}">
                <a16:creationId xmlns:a16="http://schemas.microsoft.com/office/drawing/2014/main" id="{DCBCF8C4-9C6E-A1C1-2D9B-1C9B6390F76E}"/>
              </a:ext>
            </a:extLst>
          </p:cNvPr>
          <p:cNvSpPr txBox="1"/>
          <p:nvPr/>
        </p:nvSpPr>
        <p:spPr>
          <a:xfrm>
            <a:off x="1035297" y="4759434"/>
            <a:ext cx="688997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Thiết lập kết nối WebSocket</a:t>
            </a:r>
            <a:endParaRPr/>
          </a:p>
        </p:txBody>
      </p:sp>
      <p:sp>
        <p:nvSpPr>
          <p:cNvPr id="18" name="Google Shape;1040;p40">
            <a:extLst>
              <a:ext uri="{FF2B5EF4-FFF2-40B4-BE49-F238E27FC236}">
                <a16:creationId xmlns:a16="http://schemas.microsoft.com/office/drawing/2014/main" id="{94731C3A-F0DB-1F56-C5E9-4C71AC89E0E9}"/>
              </a:ext>
            </a:extLst>
          </p:cNvPr>
          <p:cNvSpPr txBox="1"/>
          <p:nvPr/>
        </p:nvSpPr>
        <p:spPr>
          <a:xfrm>
            <a:off x="1309251" y="5812434"/>
            <a:ext cx="4843545" cy="3618106"/>
          </a:xfrm>
          <a:prstGeom prst="rect">
            <a:avLst/>
          </a:prstGeom>
          <a:noFill/>
          <a:ln>
            <a:noFill/>
          </a:ln>
        </p:spPr>
        <p:txBody>
          <a:bodyPr spcFirstLastPara="1" wrap="square" lIns="0" tIns="0" rIns="0" bIns="0" anchor="t" anchorCtr="0">
            <a:spAutoFit/>
          </a:bodyPr>
          <a:lstStyle/>
          <a:p>
            <a:pPr lvl="0">
              <a:lnSpc>
                <a:spcPct val="140016"/>
              </a:lnSpc>
            </a:pPr>
            <a:r>
              <a:rPr lang="en-US" sz="2399">
                <a:solidFill>
                  <a:srgbClr val="0B1320"/>
                </a:solidFill>
                <a:latin typeface="Roboto"/>
                <a:ea typeface="Roboto"/>
                <a:cs typeface="Roboto"/>
                <a:sym typeface="Roboto"/>
              </a:rPr>
              <a:t>Máy khách gửi yêu cầu HTTP đến máy chủ, chỉ định giao thức WebSocket trong tiêu đề Nâng cấp. Máy chủ phản hồi bằng phản hồi HTTP bao gồm tiêu đề Nâng cấp cho biết rằng nó đang chuyển sang giao thức WebSocket</a:t>
            </a:r>
            <a:endParaRPr/>
          </a:p>
        </p:txBody>
      </p:sp>
      <p:grpSp>
        <p:nvGrpSpPr>
          <p:cNvPr id="26" name="Group 25">
            <a:extLst>
              <a:ext uri="{FF2B5EF4-FFF2-40B4-BE49-F238E27FC236}">
                <a16:creationId xmlns:a16="http://schemas.microsoft.com/office/drawing/2014/main" id="{7B88EAE2-0211-DB7D-42A8-644ACE312581}"/>
              </a:ext>
            </a:extLst>
          </p:cNvPr>
          <p:cNvGrpSpPr/>
          <p:nvPr/>
        </p:nvGrpSpPr>
        <p:grpSpPr>
          <a:xfrm>
            <a:off x="1035297" y="4130077"/>
            <a:ext cx="17280932" cy="592881"/>
            <a:chOff x="5290382" y="4357699"/>
            <a:chExt cx="12997665" cy="429287"/>
          </a:xfrm>
        </p:grpSpPr>
        <p:grpSp>
          <p:nvGrpSpPr>
            <p:cNvPr id="2" name="Google Shape;1022;p40">
              <a:extLst>
                <a:ext uri="{FF2B5EF4-FFF2-40B4-BE49-F238E27FC236}">
                  <a16:creationId xmlns:a16="http://schemas.microsoft.com/office/drawing/2014/main" id="{D6497999-93FF-6122-0632-29F5DFFDAFCD}"/>
                </a:ext>
              </a:extLst>
            </p:cNvPr>
            <p:cNvGrpSpPr/>
            <p:nvPr/>
          </p:nvGrpSpPr>
          <p:grpSpPr>
            <a:xfrm>
              <a:off x="9723040" y="4385732"/>
              <a:ext cx="371556" cy="373221"/>
              <a:chOff x="1813" y="0"/>
              <a:chExt cx="809173" cy="812800"/>
            </a:xfrm>
          </p:grpSpPr>
          <p:sp>
            <p:nvSpPr>
              <p:cNvPr id="8" name="Google Shape;1023;p40">
                <a:extLst>
                  <a:ext uri="{FF2B5EF4-FFF2-40B4-BE49-F238E27FC236}">
                    <a16:creationId xmlns:a16="http://schemas.microsoft.com/office/drawing/2014/main" id="{6300AAE9-A218-DD1A-A4BF-F34BB3D7F53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4;p40">
                <a:extLst>
                  <a:ext uri="{FF2B5EF4-FFF2-40B4-BE49-F238E27FC236}">
                    <a16:creationId xmlns:a16="http://schemas.microsoft.com/office/drawing/2014/main" id="{9D4E5570-5922-5480-C5A5-AB944BB1F90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1025;p40">
              <a:extLst>
                <a:ext uri="{FF2B5EF4-FFF2-40B4-BE49-F238E27FC236}">
                  <a16:creationId xmlns:a16="http://schemas.microsoft.com/office/drawing/2014/main" id="{B36F837C-A198-8151-CA86-37011F07F4D4}"/>
                </a:ext>
              </a:extLst>
            </p:cNvPr>
            <p:cNvGrpSpPr/>
            <p:nvPr/>
          </p:nvGrpSpPr>
          <p:grpSpPr>
            <a:xfrm>
              <a:off x="5290382" y="4413765"/>
              <a:ext cx="371556" cy="373221"/>
              <a:chOff x="1813" y="0"/>
              <a:chExt cx="809173" cy="812800"/>
            </a:xfrm>
          </p:grpSpPr>
          <p:sp>
            <p:nvSpPr>
              <p:cNvPr id="11" name="Google Shape;1026;p40">
                <a:extLst>
                  <a:ext uri="{FF2B5EF4-FFF2-40B4-BE49-F238E27FC236}">
                    <a16:creationId xmlns:a16="http://schemas.microsoft.com/office/drawing/2014/main" id="{B5867091-9151-5A1F-F567-0C4DCB09014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7;p40">
                <a:extLst>
                  <a:ext uri="{FF2B5EF4-FFF2-40B4-BE49-F238E27FC236}">
                    <a16:creationId xmlns:a16="http://schemas.microsoft.com/office/drawing/2014/main" id="{3630E85F-B369-61DB-B43A-E061635F1009}"/>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 name="Google Shape;1041;p40">
              <a:extLst>
                <a:ext uri="{FF2B5EF4-FFF2-40B4-BE49-F238E27FC236}">
                  <a16:creationId xmlns:a16="http://schemas.microsoft.com/office/drawing/2014/main" id="{ADA5B997-52C9-FDDB-F3B3-331FC15E2BBB}"/>
                </a:ext>
              </a:extLst>
            </p:cNvPr>
            <p:cNvCxnSpPr/>
            <p:nvPr/>
          </p:nvCxnSpPr>
          <p:spPr>
            <a:xfrm rot="-15209">
              <a:off x="10095493" y="4553293"/>
              <a:ext cx="4061054" cy="0"/>
            </a:xfrm>
            <a:prstGeom prst="straightConnector1">
              <a:avLst/>
            </a:prstGeom>
            <a:noFill/>
            <a:ln w="38100" cap="flat" cmpd="sng">
              <a:solidFill>
                <a:srgbClr val="000000"/>
              </a:solidFill>
              <a:prstDash val="solid"/>
              <a:round/>
              <a:headEnd type="none" w="sm" len="sm"/>
              <a:tailEnd type="none" w="sm" len="sm"/>
            </a:ln>
          </p:spPr>
        </p:cxnSp>
        <p:cxnSp>
          <p:nvCxnSpPr>
            <p:cNvPr id="20" name="Google Shape;1042;p40">
              <a:extLst>
                <a:ext uri="{FF2B5EF4-FFF2-40B4-BE49-F238E27FC236}">
                  <a16:creationId xmlns:a16="http://schemas.microsoft.com/office/drawing/2014/main" id="{E92314A0-2B35-7D70-4A95-E4EE67E55E81}"/>
                </a:ext>
              </a:extLst>
            </p:cNvPr>
            <p:cNvCxnSpPr/>
            <p:nvPr/>
          </p:nvCxnSpPr>
          <p:spPr>
            <a:xfrm rot="-15209">
              <a:off x="5662835" y="4581326"/>
              <a:ext cx="4061054" cy="0"/>
            </a:xfrm>
            <a:prstGeom prst="straightConnector1">
              <a:avLst/>
            </a:prstGeom>
            <a:noFill/>
            <a:ln w="38100" cap="flat" cmpd="sng">
              <a:solidFill>
                <a:srgbClr val="000000"/>
              </a:solidFill>
              <a:prstDash val="solid"/>
              <a:round/>
              <a:headEnd type="none" w="sm" len="sm"/>
              <a:tailEnd type="none" w="sm" len="sm"/>
            </a:ln>
          </p:spPr>
        </p:cxnSp>
        <p:cxnSp>
          <p:nvCxnSpPr>
            <p:cNvPr id="21" name="Google Shape;1043;p40">
              <a:extLst>
                <a:ext uri="{FF2B5EF4-FFF2-40B4-BE49-F238E27FC236}">
                  <a16:creationId xmlns:a16="http://schemas.microsoft.com/office/drawing/2014/main" id="{23C5D705-40D8-7713-1D7F-592847718421}"/>
                </a:ext>
              </a:extLst>
            </p:cNvPr>
            <p:cNvCxnSpPr/>
            <p:nvPr/>
          </p:nvCxnSpPr>
          <p:spPr>
            <a:xfrm rot="24429">
              <a:off x="14529781" y="4539939"/>
              <a:ext cx="3758266" cy="0"/>
            </a:xfrm>
            <a:prstGeom prst="straightConnector1">
              <a:avLst/>
            </a:prstGeom>
            <a:noFill/>
            <a:ln w="38100" cap="flat" cmpd="sng">
              <a:solidFill>
                <a:srgbClr val="000000"/>
              </a:solidFill>
              <a:prstDash val="solid"/>
              <a:round/>
              <a:headEnd type="none" w="sm" len="sm"/>
              <a:tailEnd type="none" w="sm" len="sm"/>
            </a:ln>
          </p:spPr>
        </p:cxnSp>
        <p:grpSp>
          <p:nvGrpSpPr>
            <p:cNvPr id="22" name="Google Shape;1044;p40">
              <a:extLst>
                <a:ext uri="{FF2B5EF4-FFF2-40B4-BE49-F238E27FC236}">
                  <a16:creationId xmlns:a16="http://schemas.microsoft.com/office/drawing/2014/main" id="{3A0AC5AD-B3B3-6BE3-6708-C3E2EF693D7E}"/>
                </a:ext>
              </a:extLst>
            </p:cNvPr>
            <p:cNvGrpSpPr/>
            <p:nvPr/>
          </p:nvGrpSpPr>
          <p:grpSpPr>
            <a:xfrm>
              <a:off x="14157443" y="4357699"/>
              <a:ext cx="371556" cy="373221"/>
              <a:chOff x="1813" y="0"/>
              <a:chExt cx="809173" cy="812800"/>
            </a:xfrm>
          </p:grpSpPr>
          <p:sp>
            <p:nvSpPr>
              <p:cNvPr id="23" name="Google Shape;1045;p40">
                <a:extLst>
                  <a:ext uri="{FF2B5EF4-FFF2-40B4-BE49-F238E27FC236}">
                    <a16:creationId xmlns:a16="http://schemas.microsoft.com/office/drawing/2014/main" id="{0D2091C0-47AB-6A06-77DF-533D1782FFF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6;p40">
                <a:extLst>
                  <a:ext uri="{FF2B5EF4-FFF2-40B4-BE49-F238E27FC236}">
                    <a16:creationId xmlns:a16="http://schemas.microsoft.com/office/drawing/2014/main" id="{4075C826-250D-2FCE-3D8B-064FB122795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5" name="Google Shape;658;p28">
            <a:extLst>
              <a:ext uri="{FF2B5EF4-FFF2-40B4-BE49-F238E27FC236}">
                <a16:creationId xmlns:a16="http://schemas.microsoft.com/office/drawing/2014/main" id="{40BDD1DD-BC99-1199-FD92-9605B48BF290}"/>
              </a:ext>
            </a:extLst>
          </p:cNvPr>
          <p:cNvSpPr txBox="1"/>
          <p:nvPr/>
        </p:nvSpPr>
        <p:spPr>
          <a:xfrm>
            <a:off x="1007115" y="3208192"/>
            <a:ext cx="16834817" cy="800219"/>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4000">
                <a:solidFill>
                  <a:srgbClr val="0B1320"/>
                </a:solidFill>
                <a:latin typeface="Roboto"/>
                <a:ea typeface="Roboto"/>
                <a:cs typeface="Roboto"/>
                <a:sym typeface="Roboto"/>
              </a:rPr>
              <a:t>Cách thức hoạt động của WebSocket:</a:t>
            </a:r>
            <a:endParaRPr lang="vi-VN" sz="4000">
              <a:solidFill>
                <a:srgbClr val="0B1320"/>
              </a:solidFill>
              <a:latin typeface="Roboto"/>
              <a:ea typeface="Roboto"/>
              <a:cs typeface="Roboto"/>
              <a:sym typeface="Roboto"/>
            </a:endParaRPr>
          </a:p>
        </p:txBody>
      </p:sp>
      <p:sp>
        <p:nvSpPr>
          <p:cNvPr id="28" name="Google Shape;154;p15">
            <a:extLst>
              <a:ext uri="{FF2B5EF4-FFF2-40B4-BE49-F238E27FC236}">
                <a16:creationId xmlns:a16="http://schemas.microsoft.com/office/drawing/2014/main" id="{A80BD563-59C4-927C-21A4-33DB8AD64ED2}"/>
              </a:ext>
            </a:extLst>
          </p:cNvPr>
          <p:cNvSpPr/>
          <p:nvPr/>
        </p:nvSpPr>
        <p:spPr>
          <a:xfrm>
            <a:off x="1031380" y="5658467"/>
            <a:ext cx="5399288"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0;p40">
            <a:extLst>
              <a:ext uri="{FF2B5EF4-FFF2-40B4-BE49-F238E27FC236}">
                <a16:creationId xmlns:a16="http://schemas.microsoft.com/office/drawing/2014/main" id="{A450049A-2776-196D-1017-AA1703D0F7C5}"/>
              </a:ext>
            </a:extLst>
          </p:cNvPr>
          <p:cNvSpPr txBox="1"/>
          <p:nvPr/>
        </p:nvSpPr>
        <p:spPr>
          <a:xfrm>
            <a:off x="7251983" y="5812434"/>
            <a:ext cx="4843545" cy="3618106"/>
          </a:xfrm>
          <a:prstGeom prst="rect">
            <a:avLst/>
          </a:prstGeom>
          <a:noFill/>
          <a:ln>
            <a:noFill/>
          </a:ln>
        </p:spPr>
        <p:txBody>
          <a:bodyPr spcFirstLastPara="1" wrap="square" lIns="0" tIns="0" rIns="0" bIns="0" anchor="t" anchorCtr="0">
            <a:spAutoFit/>
          </a:bodyPr>
          <a:lstStyle/>
          <a:p>
            <a:pPr lvl="0">
              <a:lnSpc>
                <a:spcPct val="140016"/>
              </a:lnSpc>
            </a:pPr>
            <a:r>
              <a:rPr lang="en-US" sz="2399">
                <a:solidFill>
                  <a:srgbClr val="0B1320"/>
                </a:solidFill>
                <a:latin typeface="Roboto"/>
                <a:ea typeface="Roboto"/>
                <a:cs typeface="Roboto"/>
                <a:sym typeface="Roboto"/>
              </a:rPr>
              <a:t>Sau khi bắt tay HTTP hoàn tất, máy khách và máy chủ có thể giao tiếp với nhau bằng giao thức WebSocket. Giao thức WebSocket cho phép giao tiếp hai chiều giữa máy khách và máy chủ qua kết nối liên tục</a:t>
            </a:r>
            <a:endParaRPr/>
          </a:p>
        </p:txBody>
      </p:sp>
      <p:sp>
        <p:nvSpPr>
          <p:cNvPr id="38" name="Google Shape;154;p15">
            <a:extLst>
              <a:ext uri="{FF2B5EF4-FFF2-40B4-BE49-F238E27FC236}">
                <a16:creationId xmlns:a16="http://schemas.microsoft.com/office/drawing/2014/main" id="{3F049A27-DE06-4F66-9627-9493A86B0330}"/>
              </a:ext>
            </a:extLst>
          </p:cNvPr>
          <p:cNvSpPr/>
          <p:nvPr/>
        </p:nvSpPr>
        <p:spPr>
          <a:xfrm>
            <a:off x="6928699" y="5653499"/>
            <a:ext cx="5399288"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0;p40">
            <a:extLst>
              <a:ext uri="{FF2B5EF4-FFF2-40B4-BE49-F238E27FC236}">
                <a16:creationId xmlns:a16="http://schemas.microsoft.com/office/drawing/2014/main" id="{D587561C-651E-19CB-B7A1-9EC501D192EE}"/>
              </a:ext>
            </a:extLst>
          </p:cNvPr>
          <p:cNvSpPr txBox="1"/>
          <p:nvPr/>
        </p:nvSpPr>
        <p:spPr>
          <a:xfrm>
            <a:off x="13194715" y="5812434"/>
            <a:ext cx="4843545" cy="2584362"/>
          </a:xfrm>
          <a:prstGeom prst="rect">
            <a:avLst/>
          </a:prstGeom>
          <a:noFill/>
          <a:ln>
            <a:noFill/>
          </a:ln>
        </p:spPr>
        <p:txBody>
          <a:bodyPr spcFirstLastPara="1" wrap="square" lIns="0" tIns="0" rIns="0" bIns="0" anchor="t" anchorCtr="0">
            <a:spAutoFit/>
          </a:bodyPr>
          <a:lstStyle/>
          <a:p>
            <a:pPr lvl="0">
              <a:lnSpc>
                <a:spcPct val="140016"/>
              </a:lnSpc>
            </a:pPr>
            <a:r>
              <a:rPr lang="vi-VN" sz="2399">
                <a:solidFill>
                  <a:srgbClr val="0B1320"/>
                </a:solidFill>
                <a:latin typeface="Roboto"/>
                <a:ea typeface="Roboto"/>
                <a:cs typeface="Roboto"/>
                <a:sym typeface="Roboto"/>
              </a:rPr>
              <a:t>Sau khi kết nối WebSocket liên tục đạt được mục đích của nó, nó có thể bị chấm dứt. Cả máy khách và máy chủ đều có thể đóng kết nối bằng cách gửi tin nhắn đóng.</a:t>
            </a:r>
            <a:endParaRPr/>
          </a:p>
        </p:txBody>
      </p:sp>
      <p:grpSp>
        <p:nvGrpSpPr>
          <p:cNvPr id="41" name="Google Shape;153;p15">
            <a:extLst>
              <a:ext uri="{FF2B5EF4-FFF2-40B4-BE49-F238E27FC236}">
                <a16:creationId xmlns:a16="http://schemas.microsoft.com/office/drawing/2014/main" id="{781CEE35-07BA-F21F-750F-DC9D80635603}"/>
              </a:ext>
            </a:extLst>
          </p:cNvPr>
          <p:cNvGrpSpPr/>
          <p:nvPr/>
        </p:nvGrpSpPr>
        <p:grpSpPr>
          <a:xfrm>
            <a:off x="12858394" y="5515889"/>
            <a:ext cx="5121416" cy="4315155"/>
            <a:chOff x="0" y="-38100"/>
            <a:chExt cx="1490774" cy="1194732"/>
          </a:xfrm>
        </p:grpSpPr>
        <p:sp>
          <p:nvSpPr>
            <p:cNvPr id="42" name="Google Shape;154;p15">
              <a:extLst>
                <a:ext uri="{FF2B5EF4-FFF2-40B4-BE49-F238E27FC236}">
                  <a16:creationId xmlns:a16="http://schemas.microsoft.com/office/drawing/2014/main" id="{4FA028AF-8722-F71F-77C7-A1F46CA65737}"/>
                </a:ext>
              </a:extLst>
            </p:cNvPr>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p15">
              <a:extLst>
                <a:ext uri="{FF2B5EF4-FFF2-40B4-BE49-F238E27FC236}">
                  <a16:creationId xmlns:a16="http://schemas.microsoft.com/office/drawing/2014/main" id="{785B9B03-CBC2-46A5-A830-0DF0A1110024}"/>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752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Giao thức I2C</a:t>
            </a:r>
            <a:endParaRPr sz="6000">
              <a:solidFill>
                <a:schemeClr val="tx1">
                  <a:lumMod val="50000"/>
                  <a:lumOff val="50000"/>
                </a:schemeClr>
              </a:solidFill>
            </a:endParaRPr>
          </a:p>
        </p:txBody>
      </p:sp>
      <p:pic>
        <p:nvPicPr>
          <p:cNvPr id="2" name="Picture 1" descr="A diagram of a computer&#10;&#10;Description automatically generated">
            <a:extLst>
              <a:ext uri="{FF2B5EF4-FFF2-40B4-BE49-F238E27FC236}">
                <a16:creationId xmlns:a16="http://schemas.microsoft.com/office/drawing/2014/main" id="{0118EA49-EF47-B442-F52F-CDFE080AF437}"/>
              </a:ext>
            </a:extLst>
          </p:cNvPr>
          <p:cNvPicPr>
            <a:picLocks noChangeAspect="1"/>
          </p:cNvPicPr>
          <p:nvPr/>
        </p:nvPicPr>
        <p:blipFill>
          <a:blip r:embed="rId4"/>
          <a:stretch>
            <a:fillRect/>
          </a:stretch>
        </p:blipFill>
        <p:spPr>
          <a:xfrm>
            <a:off x="8744762" y="3286247"/>
            <a:ext cx="9156841" cy="3553605"/>
          </a:xfrm>
          <a:prstGeom prst="rect">
            <a:avLst/>
          </a:prstGeom>
        </p:spPr>
      </p:pic>
      <p:sp>
        <p:nvSpPr>
          <p:cNvPr id="6" name="Google Shape;658;p28">
            <a:extLst>
              <a:ext uri="{FF2B5EF4-FFF2-40B4-BE49-F238E27FC236}">
                <a16:creationId xmlns:a16="http://schemas.microsoft.com/office/drawing/2014/main" id="{4EFFFB3E-4EB8-EE43-F84B-2015F83BE9ED}"/>
              </a:ext>
            </a:extLst>
          </p:cNvPr>
          <p:cNvSpPr txBox="1"/>
          <p:nvPr/>
        </p:nvSpPr>
        <p:spPr>
          <a:xfrm>
            <a:off x="1007116" y="3193390"/>
            <a:ext cx="7351249" cy="3921073"/>
          </a:xfrm>
          <a:prstGeom prst="rect">
            <a:avLst/>
          </a:prstGeom>
          <a:noFill/>
          <a:ln>
            <a:noFill/>
          </a:ln>
        </p:spPr>
        <p:txBody>
          <a:bodyPr spcFirstLastPara="1" wrap="square" lIns="0" tIns="0" rIns="0" bIns="0" anchor="t" anchorCtr="0">
            <a:spAutoFit/>
          </a:bodyPr>
          <a:lstStyle/>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Đây là giao thức nối tiếp đồng bộ sử dụng để truyền nhận dữ liệu giữa các IC với nhau chỉ sử dụng hai đường truyền tín hiệu: SDA và SCL.</a:t>
            </a:r>
            <a:endParaRPr lang="en-US" sz="2800">
              <a:solidFill>
                <a:srgbClr val="0B1320"/>
              </a:solidFill>
              <a:latin typeface="Roboto"/>
              <a:ea typeface="Roboto"/>
              <a:cs typeface="Roboto"/>
              <a:sym typeface="Roboto"/>
            </a:endParaRPr>
          </a:p>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Để phân biệt giữa nhiều thiết bị slave được kết nối với cùng một bus I2C, mỗi thiết bị slave được gán một địa chỉ vật lí cố định.</a:t>
            </a:r>
          </a:p>
        </p:txBody>
      </p:sp>
      <p:sp>
        <p:nvSpPr>
          <p:cNvPr id="7" name="Google Shape;658;p28">
            <a:extLst>
              <a:ext uri="{FF2B5EF4-FFF2-40B4-BE49-F238E27FC236}">
                <a16:creationId xmlns:a16="http://schemas.microsoft.com/office/drawing/2014/main" id="{7BEBFA8F-1E02-7ED2-E056-3FAFFF58F9AB}"/>
              </a:ext>
            </a:extLst>
          </p:cNvPr>
          <p:cNvSpPr txBox="1"/>
          <p:nvPr/>
        </p:nvSpPr>
        <p:spPr>
          <a:xfrm>
            <a:off x="1007115" y="7194057"/>
            <a:ext cx="16834817" cy="2800767"/>
          </a:xfrm>
          <a:prstGeom prst="rect">
            <a:avLst/>
          </a:prstGeom>
          <a:noFill/>
          <a:ln>
            <a:noFill/>
          </a:ln>
        </p:spPr>
        <p:txBody>
          <a:bodyPr spcFirstLastPara="1" wrap="square" lIns="0" tIns="0" rIns="0" bIns="0" anchor="t" anchorCtr="0">
            <a:spAutoFit/>
          </a:bodyPr>
          <a:lstStyle/>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Khi một master muốn truyền dữ liệu đến hoặc nhận dữ liệu từ một thiết bị slave, nó xác định địa chỉ thiết bị slave cụ thể này trên đường SDA</a:t>
            </a:r>
            <a:r>
              <a:rPr lang="en-US" sz="2800">
                <a:solidFill>
                  <a:srgbClr val="0B1320"/>
                </a:solidFill>
                <a:latin typeface="Roboto"/>
                <a:ea typeface="Roboto"/>
                <a:cs typeface="Roboto"/>
                <a:sym typeface="Roboto"/>
              </a:rPr>
              <a:t> </a:t>
            </a:r>
            <a:r>
              <a:rPr lang="vi-VN" sz="2800">
                <a:solidFill>
                  <a:srgbClr val="0B1320"/>
                </a:solidFill>
                <a:latin typeface="Roboto"/>
                <a:ea typeface="Roboto"/>
                <a:cs typeface="Roboto"/>
                <a:sym typeface="Roboto"/>
              </a:rPr>
              <a:t>và sau đó tiến hành truyền dữ liệu. Vì vậy, giao tiếp có hiệu quả diễn ra giữa thiết bị master và một thiết bị slave cụ thể.</a:t>
            </a:r>
          </a:p>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Tất cả các thiết bị slave khác không phản hồi trừ khi địa chỉ của chúng được chỉ định bởi thiết bị master trên dòng SDA.</a:t>
            </a:r>
          </a:p>
        </p:txBody>
      </p:sp>
    </p:spTree>
    <p:extLst>
      <p:ext uri="{BB962C8B-B14F-4D97-AF65-F5344CB8AC3E}">
        <p14:creationId xmlns:p14="http://schemas.microsoft.com/office/powerpoint/2010/main" val="139645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fade">
                                      <p:cBhvr>
                                        <p:cTn id="2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8" name="Google Shape;658;p28">
            <a:extLst>
              <a:ext uri="{FF2B5EF4-FFF2-40B4-BE49-F238E27FC236}">
                <a16:creationId xmlns:a16="http://schemas.microsoft.com/office/drawing/2014/main" id="{2FE04FA3-3F43-D65E-9F10-EE987064A1F1}"/>
              </a:ext>
            </a:extLst>
          </p:cNvPr>
          <p:cNvSpPr txBox="1"/>
          <p:nvPr/>
        </p:nvSpPr>
        <p:spPr>
          <a:xfrm>
            <a:off x="5468375" y="9612512"/>
            <a:ext cx="7351249" cy="560153"/>
          </a:xfrm>
          <a:prstGeom prst="rect">
            <a:avLst/>
          </a:prstGeom>
          <a:noFill/>
          <a:ln>
            <a:noFill/>
          </a:ln>
        </p:spPr>
        <p:txBody>
          <a:bodyPr spcFirstLastPara="1" wrap="square" lIns="0" tIns="0" rIns="0" bIns="0" anchor="t" anchorCtr="0">
            <a:spAutoFit/>
          </a:bodyPr>
          <a:lstStyle/>
          <a:p>
            <a:pPr lvl="0" algn="ctr">
              <a:lnSpc>
                <a:spcPct val="130000"/>
              </a:lnSpc>
            </a:pPr>
            <a:r>
              <a:rPr lang="en-US" sz="2800">
                <a:solidFill>
                  <a:srgbClr val="0B1320"/>
                </a:solidFill>
                <a:latin typeface="Roboto"/>
                <a:ea typeface="Roboto"/>
                <a:cs typeface="Roboto"/>
                <a:sym typeface="Roboto"/>
              </a:rPr>
              <a:t>Demo hệ thống nhúng </a:t>
            </a:r>
            <a:endParaRPr lang="vi-VN" sz="2800">
              <a:solidFill>
                <a:srgbClr val="0B1320"/>
              </a:solidFill>
              <a:latin typeface="Roboto"/>
              <a:ea typeface="Roboto"/>
              <a:cs typeface="Roboto"/>
              <a:sym typeface="Roboto"/>
            </a:endParaRPr>
          </a:p>
        </p:txBody>
      </p:sp>
      <p:pic>
        <p:nvPicPr>
          <p:cNvPr id="2" name="image29.png">
            <a:extLst>
              <a:ext uri="{FF2B5EF4-FFF2-40B4-BE49-F238E27FC236}">
                <a16:creationId xmlns:a16="http://schemas.microsoft.com/office/drawing/2014/main" id="{F78C855A-1FC3-A200-A56C-4E35F65AF3D8}"/>
              </a:ext>
            </a:extLst>
          </p:cNvPr>
          <p:cNvPicPr>
            <a:picLocks noChangeAspect="1"/>
          </p:cNvPicPr>
          <p:nvPr/>
        </p:nvPicPr>
        <p:blipFill>
          <a:blip r:embed="rId4"/>
          <a:srcRect/>
          <a:stretch>
            <a:fillRect/>
          </a:stretch>
        </p:blipFill>
        <p:spPr>
          <a:xfrm>
            <a:off x="2651760" y="3293745"/>
            <a:ext cx="12146280" cy="6204432"/>
          </a:xfrm>
          <a:prstGeom prst="rect">
            <a:avLst/>
          </a:prstGeom>
          <a:ln/>
        </p:spPr>
      </p:pic>
    </p:spTree>
    <p:extLst>
      <p:ext uri="{BB962C8B-B14F-4D97-AF65-F5344CB8AC3E}">
        <p14:creationId xmlns:p14="http://schemas.microsoft.com/office/powerpoint/2010/main" val="125741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8" name="Google Shape;658;p28">
            <a:extLst>
              <a:ext uri="{FF2B5EF4-FFF2-40B4-BE49-F238E27FC236}">
                <a16:creationId xmlns:a16="http://schemas.microsoft.com/office/drawing/2014/main" id="{2FE04FA3-3F43-D65E-9F10-EE987064A1F1}"/>
              </a:ext>
            </a:extLst>
          </p:cNvPr>
          <p:cNvSpPr txBox="1"/>
          <p:nvPr/>
        </p:nvSpPr>
        <p:spPr>
          <a:xfrm>
            <a:off x="5468375" y="9568286"/>
            <a:ext cx="7351249" cy="560153"/>
          </a:xfrm>
          <a:prstGeom prst="rect">
            <a:avLst/>
          </a:prstGeom>
          <a:noFill/>
          <a:ln>
            <a:noFill/>
          </a:ln>
        </p:spPr>
        <p:txBody>
          <a:bodyPr spcFirstLastPara="1" wrap="square" lIns="0" tIns="0" rIns="0" bIns="0" anchor="t" anchorCtr="0">
            <a:spAutoFit/>
          </a:bodyPr>
          <a:lstStyle/>
          <a:p>
            <a:pPr lvl="0" algn="ctr">
              <a:lnSpc>
                <a:spcPct val="130000"/>
              </a:lnSpc>
            </a:pPr>
            <a:r>
              <a:rPr lang="en-US" sz="2800">
                <a:solidFill>
                  <a:srgbClr val="0B1320"/>
                </a:solidFill>
                <a:latin typeface="Roboto"/>
                <a:ea typeface="Roboto"/>
                <a:cs typeface="Roboto"/>
                <a:sym typeface="Roboto"/>
              </a:rPr>
              <a:t>Demo giao tiếp giữa Arduino-Esp-Server</a:t>
            </a:r>
            <a:endParaRPr lang="vi-VN" sz="2800">
              <a:solidFill>
                <a:srgbClr val="0B1320"/>
              </a:solidFill>
              <a:latin typeface="Roboto"/>
              <a:ea typeface="Roboto"/>
              <a:cs typeface="Roboto"/>
              <a:sym typeface="Roboto"/>
            </a:endParaRPr>
          </a:p>
        </p:txBody>
      </p:sp>
      <p:pic>
        <p:nvPicPr>
          <p:cNvPr id="2" name="Picture 1" descr="A screenshot of a computer&#10;&#10;Description automatically generated">
            <a:extLst>
              <a:ext uri="{FF2B5EF4-FFF2-40B4-BE49-F238E27FC236}">
                <a16:creationId xmlns:a16="http://schemas.microsoft.com/office/drawing/2014/main" id="{86ECD9EA-5CF6-B890-B2C8-FEBDA2EB4587}"/>
              </a:ext>
            </a:extLst>
          </p:cNvPr>
          <p:cNvPicPr>
            <a:picLocks noChangeAspect="1"/>
          </p:cNvPicPr>
          <p:nvPr/>
        </p:nvPicPr>
        <p:blipFill>
          <a:blip r:embed="rId4"/>
          <a:stretch>
            <a:fillRect/>
          </a:stretch>
        </p:blipFill>
        <p:spPr>
          <a:xfrm>
            <a:off x="3450393" y="3193390"/>
            <a:ext cx="11532009" cy="6036768"/>
          </a:xfrm>
          <a:prstGeom prst="rect">
            <a:avLst/>
          </a:prstGeom>
        </p:spPr>
      </p:pic>
    </p:spTree>
    <p:extLst>
      <p:ext uri="{BB962C8B-B14F-4D97-AF65-F5344CB8AC3E}">
        <p14:creationId xmlns:p14="http://schemas.microsoft.com/office/powerpoint/2010/main" val="306967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04.</a:t>
            </a:r>
            <a:endParaRPr/>
          </a:p>
        </p:txBody>
      </p:sp>
      <p:sp>
        <p:nvSpPr>
          <p:cNvPr id="328" name="Google Shape;328;p20"/>
          <p:cNvSpPr txBox="1"/>
          <p:nvPr/>
        </p:nvSpPr>
        <p:spPr>
          <a:xfrm>
            <a:off x="3760934" y="7382658"/>
            <a:ext cx="12997533"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Hệ thống server</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267165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Front-end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89"/>
            <a:ext cx="8604245" cy="600164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dirty="0">
                <a:solidFill>
                  <a:srgbClr val="0B1320"/>
                </a:solidFill>
                <a:latin typeface="Roboto"/>
                <a:ea typeface="Roboto"/>
                <a:cs typeface="Roboto"/>
                <a:sym typeface="Roboto"/>
              </a:rPr>
              <a:t>HTML </a:t>
            </a:r>
            <a:r>
              <a:rPr lang="en-US" sz="3000" dirty="0" err="1">
                <a:solidFill>
                  <a:srgbClr val="0B1320"/>
                </a:solidFill>
                <a:latin typeface="Roboto"/>
                <a:ea typeface="Roboto"/>
                <a:cs typeface="Roboto"/>
                <a:sym typeface="Roboto"/>
              </a:rPr>
              <a:t>là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viết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tắt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của</a:t>
            </a:r>
            <a:r>
              <a:rPr lang="en-US" sz="3000" dirty="0">
                <a:solidFill>
                  <a:srgbClr val="0B1320"/>
                </a:solidFill>
                <a:latin typeface="Roboto"/>
                <a:ea typeface="Roboto"/>
                <a:cs typeface="Roboto"/>
                <a:sym typeface="Roboto"/>
              </a:rPr>
              <a:t> Hypertext Markup Language. </a:t>
            </a:r>
            <a:r>
              <a:rPr lang="en-US" sz="3000" dirty="0" err="1">
                <a:solidFill>
                  <a:srgbClr val="0B1320"/>
                </a:solidFill>
                <a:latin typeface="Roboto"/>
                <a:ea typeface="Roboto"/>
                <a:cs typeface="Roboto"/>
                <a:sym typeface="Roboto"/>
              </a:rPr>
              <a:t>Nó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giúp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người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dùng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tạo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cấu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trúc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thành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phần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trong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web </a:t>
            </a:r>
            <a:r>
              <a:rPr lang="en-US" sz="3000" dirty="0" err="1">
                <a:solidFill>
                  <a:srgbClr val="0B1320"/>
                </a:solidFill>
                <a:latin typeface="Roboto"/>
                <a:ea typeface="Roboto"/>
                <a:cs typeface="Roboto"/>
                <a:sym typeface="Roboto"/>
              </a:rPr>
              <a:t>hoặc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ứng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phân</a:t>
            </a:r>
            <a:r>
              <a:rPr lang="en-US" sz="3000" dirty="0">
                <a:solidFill>
                  <a:srgbClr val="0B1320"/>
                </a:solidFill>
                <a:latin typeface="Roboto"/>
                <a:ea typeface="Roboto"/>
                <a:cs typeface="Roboto"/>
                <a:sym typeface="Roboto"/>
              </a:rPr>
              <a:t> chia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đoạn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văn</a:t>
            </a:r>
            <a:r>
              <a:rPr lang="en-US" sz="3000" dirty="0">
                <a:solidFill>
                  <a:srgbClr val="0B1320"/>
                </a:solidFill>
                <a:latin typeface="Roboto"/>
                <a:ea typeface="Roboto"/>
                <a:cs typeface="Roboto"/>
                <a:sym typeface="Roboto"/>
              </a:rPr>
              <a:t>, heading, links, blockquotes,…</a:t>
            </a:r>
          </a:p>
          <a:p>
            <a:pPr marL="457200" lvl="0" indent="-457200" algn="just">
              <a:lnSpc>
                <a:spcPct val="130000"/>
              </a:lnSpc>
              <a:buFont typeface="Arial" panose="020B0604020202020204" pitchFamily="34" charset="0"/>
              <a:buChar char="•"/>
            </a:pPr>
            <a:r>
              <a:rPr lang="en-US" sz="3000" dirty="0">
                <a:solidFill>
                  <a:srgbClr val="0B1320"/>
                </a:solidFill>
                <a:latin typeface="Roboto"/>
                <a:ea typeface="Roboto"/>
                <a:cs typeface="Roboto"/>
                <a:sym typeface="Roboto"/>
              </a:rPr>
              <a:t>HTML </a:t>
            </a:r>
            <a:r>
              <a:rPr lang="en-US" sz="3000" dirty="0" err="1">
                <a:solidFill>
                  <a:srgbClr val="0B1320"/>
                </a:solidFill>
                <a:latin typeface="Roboto"/>
                <a:ea typeface="Roboto"/>
                <a:cs typeface="Roboto"/>
                <a:sym typeface="Roboto"/>
              </a:rPr>
              <a:t>không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phải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ngôn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lập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trình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đồng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nghĩa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với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việc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không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tạo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ra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chức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năng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động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được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chỉ</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giống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như</a:t>
            </a:r>
            <a:r>
              <a:rPr lang="en-US" sz="3000" dirty="0">
                <a:solidFill>
                  <a:srgbClr val="0B1320"/>
                </a:solidFill>
                <a:latin typeface="Roboto"/>
                <a:ea typeface="Roboto"/>
                <a:cs typeface="Roboto"/>
                <a:sym typeface="Roboto"/>
              </a:rPr>
              <a:t> Microsoft Word, </a:t>
            </a:r>
            <a:r>
              <a:rPr lang="en-US" sz="3000" dirty="0" err="1">
                <a:solidFill>
                  <a:srgbClr val="0B1320"/>
                </a:solidFill>
                <a:latin typeface="Roboto"/>
                <a:ea typeface="Roboto"/>
                <a:cs typeface="Roboto"/>
                <a:sym typeface="Roboto"/>
              </a:rPr>
              <a:t>dùng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bố</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cục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định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dạng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web.</a:t>
            </a:r>
          </a:p>
          <a:p>
            <a:pPr marL="457200" lvl="0" indent="-457200" algn="just">
              <a:lnSpc>
                <a:spcPct val="130000"/>
              </a:lnSpc>
              <a:buFont typeface="Arial" panose="020B0604020202020204" pitchFamily="34" charset="0"/>
              <a:buChar char="•"/>
            </a:pPr>
            <a:endParaRPr lang="vi-VN" sz="3000" dirty="0">
              <a:solidFill>
                <a:srgbClr val="0B1320"/>
              </a:solidFill>
              <a:latin typeface="Roboto"/>
              <a:ea typeface="Roboto"/>
              <a:cs typeface="Roboto"/>
              <a:sym typeface="Roboto"/>
            </a:endParaRPr>
          </a:p>
        </p:txBody>
      </p:sp>
      <p:pic>
        <p:nvPicPr>
          <p:cNvPr id="1026" name="Picture 2" descr="HTML là gì? Ưu nhược điểm và cấu trúc của HTML">
            <a:extLst>
              <a:ext uri="{FF2B5EF4-FFF2-40B4-BE49-F238E27FC236}">
                <a16:creationId xmlns:a16="http://schemas.microsoft.com/office/drawing/2014/main" id="{5DB31A12-D64F-2AE7-2A8C-939198FA8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4800" y="3193388"/>
            <a:ext cx="7007708" cy="525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3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grpSp>
        <p:nvGrpSpPr>
          <p:cNvPr id="647" name="Google Shape;647;p28"/>
          <p:cNvGrpSpPr/>
          <p:nvPr/>
        </p:nvGrpSpPr>
        <p:grpSpPr>
          <a:xfrm>
            <a:off x="407756" y="3900535"/>
            <a:ext cx="5660281" cy="5535041"/>
            <a:chOff x="0" y="-38100"/>
            <a:chExt cx="1490774" cy="1457789"/>
          </a:xfrm>
        </p:grpSpPr>
        <p:sp>
          <p:nvSpPr>
            <p:cNvPr id="648" name="Google Shape;648;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0" name="Google Shape;650;p28"/>
          <p:cNvGrpSpPr/>
          <p:nvPr/>
        </p:nvGrpSpPr>
        <p:grpSpPr>
          <a:xfrm>
            <a:off x="6313859" y="3900535"/>
            <a:ext cx="5660281" cy="5535041"/>
            <a:chOff x="0" y="-38100"/>
            <a:chExt cx="1490774" cy="1457789"/>
          </a:xfrm>
        </p:grpSpPr>
        <p:sp>
          <p:nvSpPr>
            <p:cNvPr id="651" name="Google Shape;651;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3" name="Google Shape;653;p28"/>
          <p:cNvGrpSpPr/>
          <p:nvPr/>
        </p:nvGrpSpPr>
        <p:grpSpPr>
          <a:xfrm>
            <a:off x="12219962" y="3900535"/>
            <a:ext cx="5660281" cy="5535041"/>
            <a:chOff x="0" y="-38100"/>
            <a:chExt cx="1490774" cy="1457789"/>
          </a:xfrm>
        </p:grpSpPr>
        <p:sp>
          <p:nvSpPr>
            <p:cNvPr id="654" name="Google Shape;654;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6" name="Google Shape;656;p28"/>
          <p:cNvGrpSpPr/>
          <p:nvPr/>
        </p:nvGrpSpPr>
        <p:grpSpPr>
          <a:xfrm>
            <a:off x="661828" y="4818947"/>
            <a:ext cx="5152117" cy="3509332"/>
            <a:chOff x="-489151" y="-57150"/>
            <a:chExt cx="6869489" cy="4679111"/>
          </a:xfrm>
        </p:grpSpPr>
        <p:sp>
          <p:nvSpPr>
            <p:cNvPr id="657" name="Google Shape;657;p28"/>
            <p:cNvSpPr txBox="1"/>
            <p:nvPr/>
          </p:nvSpPr>
          <p:spPr>
            <a:xfrm>
              <a:off x="0" y="-57150"/>
              <a:ext cx="5891191" cy="144039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Mô hình AI</a:t>
              </a:r>
              <a:endParaRPr/>
            </a:p>
          </p:txBody>
        </p:sp>
        <p:sp>
          <p:nvSpPr>
            <p:cNvPr id="658" name="Google Shape;658;p28"/>
            <p:cNvSpPr txBox="1"/>
            <p:nvPr/>
          </p:nvSpPr>
          <p:spPr>
            <a:xfrm>
              <a:off x="-489151" y="1634476"/>
              <a:ext cx="6869489" cy="298748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vi-VN" sz="2800" b="0" i="0" u="none" strike="noStrike" cap="none">
                  <a:solidFill>
                    <a:srgbClr val="0B1320"/>
                  </a:solidFill>
                  <a:latin typeface="Roboto"/>
                  <a:ea typeface="Roboto"/>
                  <a:cs typeface="Roboto"/>
                  <a:sym typeface="Roboto"/>
                </a:rPr>
                <a:t>Áp dụng kiến thức trí tuệ nhân tạo, nghiên cứu công nghệ nhận dạng biển số xe nhằm xác định phương tiện đi qua cổng.</a:t>
              </a:r>
              <a:endParaRPr lang="en-US"/>
            </a:p>
          </p:txBody>
        </p:sp>
      </p:grpSp>
      <p:sp>
        <p:nvSpPr>
          <p:cNvPr id="659" name="Google Shape;659;p28"/>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Giới thiệu bài toán</a:t>
            </a:r>
            <a:endParaRPr/>
          </a:p>
        </p:txBody>
      </p:sp>
      <p:grpSp>
        <p:nvGrpSpPr>
          <p:cNvPr id="660" name="Google Shape;660;p28"/>
          <p:cNvGrpSpPr/>
          <p:nvPr/>
        </p:nvGrpSpPr>
        <p:grpSpPr>
          <a:xfrm>
            <a:off x="6501419" y="4818947"/>
            <a:ext cx="5285159" cy="3518686"/>
            <a:chOff x="-577845" y="-57150"/>
            <a:chExt cx="7046877" cy="4691582"/>
          </a:xfrm>
        </p:grpSpPr>
        <p:sp>
          <p:nvSpPr>
            <p:cNvPr id="661" name="Google Shape;661;p28"/>
            <p:cNvSpPr txBox="1"/>
            <p:nvPr/>
          </p:nvSpPr>
          <p:spPr>
            <a:xfrm>
              <a:off x="-577845" y="-57150"/>
              <a:ext cx="7046877" cy="144039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Hệ thống nhúng</a:t>
              </a:r>
              <a:endParaRPr/>
            </a:p>
          </p:txBody>
        </p:sp>
        <p:sp>
          <p:nvSpPr>
            <p:cNvPr id="662" name="Google Shape;662;p28"/>
            <p:cNvSpPr txBox="1"/>
            <p:nvPr/>
          </p:nvSpPr>
          <p:spPr>
            <a:xfrm>
              <a:off x="-577845" y="1646949"/>
              <a:ext cx="7046074" cy="2987483"/>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Xây dựng hệ thống phần cứng sử dụng công nghệ RFID để điều khiển đóng/mở cổng trong bãi xe.</a:t>
              </a:r>
              <a:endParaRPr/>
            </a:p>
          </p:txBody>
        </p:sp>
      </p:grpSp>
      <p:grpSp>
        <p:nvGrpSpPr>
          <p:cNvPr id="663" name="Google Shape;663;p28"/>
          <p:cNvGrpSpPr/>
          <p:nvPr/>
        </p:nvGrpSpPr>
        <p:grpSpPr>
          <a:xfrm>
            <a:off x="12407522" y="4818947"/>
            <a:ext cx="5285159" cy="4638994"/>
            <a:chOff x="-577845" y="-57150"/>
            <a:chExt cx="7046877" cy="6185327"/>
          </a:xfrm>
        </p:grpSpPr>
        <p:sp>
          <p:nvSpPr>
            <p:cNvPr id="664" name="Google Shape;664;p28"/>
            <p:cNvSpPr txBox="1"/>
            <p:nvPr/>
          </p:nvSpPr>
          <p:spPr>
            <a:xfrm>
              <a:off x="-577845" y="-57150"/>
              <a:ext cx="7046877" cy="144039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sp>
          <p:nvSpPr>
            <p:cNvPr id="665" name="Google Shape;665;p28"/>
            <p:cNvSpPr txBox="1"/>
            <p:nvPr/>
          </p:nvSpPr>
          <p:spPr>
            <a:xfrm>
              <a:off x="-492565" y="1646949"/>
              <a:ext cx="6717900" cy="4481228"/>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vi-VN" sz="2800" b="0" i="0" u="none" strike="noStrike" cap="none">
                  <a:solidFill>
                    <a:srgbClr val="0B1320"/>
                  </a:solidFill>
                  <a:latin typeface="Roboto"/>
                  <a:ea typeface="Roboto"/>
                  <a:cs typeface="Roboto"/>
                  <a:sym typeface="Roboto"/>
                </a:rPr>
                <a:t>Xây dựng hệ thống server</a:t>
              </a:r>
              <a:r>
                <a:rPr lang="en-US" sz="2800" b="0" i="0" u="none" strike="noStrike" cap="none">
                  <a:solidFill>
                    <a:srgbClr val="0B1320"/>
                  </a:solidFill>
                  <a:latin typeface="Roboto"/>
                  <a:ea typeface="Roboto"/>
                  <a:cs typeface="Roboto"/>
                  <a:sym typeface="Roboto"/>
                </a:rPr>
                <a:t> </a:t>
              </a:r>
              <a:r>
                <a:rPr lang="vi-VN" sz="2800" b="0" i="0" u="none" strike="noStrike" cap="none">
                  <a:solidFill>
                    <a:srgbClr val="0B1320"/>
                  </a:solidFill>
                  <a:latin typeface="Roboto"/>
                  <a:ea typeface="Roboto"/>
                  <a:cs typeface="Roboto"/>
                  <a:sym typeface="Roboto"/>
                </a:rPr>
                <a:t>cho phép người dùng đăng ký/quản lý thẻ ra vào; người quản trị giám sát, đảm bảo an ninh, thống kê số lượt phương tiện ra vào… tòa nhà.</a:t>
              </a:r>
              <a:endParaRPr/>
            </a:p>
          </p:txBody>
        </p:sp>
      </p:grpSp>
      <p:cxnSp>
        <p:nvCxnSpPr>
          <p:cNvPr id="666" name="Google Shape;666;p28"/>
          <p:cNvCxnSpPr>
            <a:cxnSpLocks/>
          </p:cNvCxnSpPr>
          <p:nvPr/>
        </p:nvCxnSpPr>
        <p:spPr>
          <a:xfrm>
            <a:off x="10723418" y="1328760"/>
            <a:ext cx="5029180" cy="0"/>
          </a:xfrm>
          <a:prstGeom prst="straightConnector1">
            <a:avLst/>
          </a:prstGeom>
          <a:noFill/>
          <a:ln w="38100" cap="flat" cmpd="sng">
            <a:solidFill>
              <a:srgbClr val="0B1320"/>
            </a:solidFill>
            <a:prstDash val="solid"/>
            <a:round/>
            <a:headEnd type="none" w="sm" len="sm"/>
            <a:tailEnd type="none" w="sm" len="sm"/>
          </a:ln>
        </p:spPr>
      </p:cxn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49537AA2-353D-2A03-B48E-5D4BF32332FA}"/>
              </a:ext>
            </a:extLst>
          </p:cNvPr>
          <p:cNvSpPr txBox="1"/>
          <p:nvPr/>
        </p:nvSpPr>
        <p:spPr>
          <a:xfrm>
            <a:off x="1856677" y="2307846"/>
            <a:ext cx="14574646"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Các module chính</a:t>
            </a:r>
            <a:endParaRPr sz="6000">
              <a:solidFill>
                <a:schemeClr val="tx1">
                  <a:lumMod val="50000"/>
                  <a:lumOff val="50000"/>
                </a:schemeClr>
              </a:solidFill>
            </a:endParaRPr>
          </a:p>
        </p:txBody>
      </p:sp>
    </p:spTree>
    <p:extLst>
      <p:ext uri="{BB962C8B-B14F-4D97-AF65-F5344CB8AC3E}">
        <p14:creationId xmlns:p14="http://schemas.microsoft.com/office/powerpoint/2010/main" val="294697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6"/>
                                        </p:tgtEl>
                                        <p:attrNameLst>
                                          <p:attrName>style.visibility</p:attrName>
                                        </p:attrNameLst>
                                      </p:cBhvr>
                                      <p:to>
                                        <p:strVal val="visible"/>
                                      </p:to>
                                    </p:set>
                                    <p:animEffect transition="in" filter="fade">
                                      <p:cBhvr>
                                        <p:cTn id="16" dur="500"/>
                                        <p:tgtEl>
                                          <p:spTgt spid="65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47"/>
                                        </p:tgtEl>
                                        <p:attrNameLst>
                                          <p:attrName>style.visibility</p:attrName>
                                        </p:attrNameLst>
                                      </p:cBhvr>
                                      <p:to>
                                        <p:strVal val="visible"/>
                                      </p:to>
                                    </p:set>
                                    <p:animEffect transition="in" filter="fade">
                                      <p:cBhvr>
                                        <p:cTn id="20" dur="500"/>
                                        <p:tgtEl>
                                          <p:spTgt spid="6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0"/>
                                        </p:tgtEl>
                                        <p:attrNameLst>
                                          <p:attrName>style.visibility</p:attrName>
                                        </p:attrNameLst>
                                      </p:cBhvr>
                                      <p:to>
                                        <p:strVal val="visible"/>
                                      </p:to>
                                    </p:set>
                                    <p:animEffect transition="in" filter="fade">
                                      <p:cBhvr>
                                        <p:cTn id="25" dur="500"/>
                                        <p:tgtEl>
                                          <p:spTgt spid="660"/>
                                        </p:tgtEl>
                                      </p:cBhvr>
                                    </p:animEffect>
                                  </p:childTnLst>
                                </p:cTn>
                              </p:par>
                              <p:par>
                                <p:cTn id="26" presetID="10" presetClass="entr" presetSubtype="0" fill="hold" nodeType="withEffect">
                                  <p:stCondLst>
                                    <p:cond delay="0"/>
                                  </p:stCondLst>
                                  <p:childTnLst>
                                    <p:set>
                                      <p:cBhvr>
                                        <p:cTn id="27" dur="1" fill="hold">
                                          <p:stCondLst>
                                            <p:cond delay="0"/>
                                          </p:stCondLst>
                                        </p:cTn>
                                        <p:tgtEl>
                                          <p:spTgt spid="650"/>
                                        </p:tgtEl>
                                        <p:attrNameLst>
                                          <p:attrName>style.visibility</p:attrName>
                                        </p:attrNameLst>
                                      </p:cBhvr>
                                      <p:to>
                                        <p:strVal val="visible"/>
                                      </p:to>
                                    </p:set>
                                    <p:animEffect transition="in" filter="fade">
                                      <p:cBhvr>
                                        <p:cTn id="28" dur="500"/>
                                        <p:tgtEl>
                                          <p:spTgt spid="6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63"/>
                                        </p:tgtEl>
                                        <p:attrNameLst>
                                          <p:attrName>style.visibility</p:attrName>
                                        </p:attrNameLst>
                                      </p:cBhvr>
                                      <p:to>
                                        <p:strVal val="visible"/>
                                      </p:to>
                                    </p:set>
                                    <p:animEffect transition="in" filter="fade">
                                      <p:cBhvr>
                                        <p:cTn id="33" dur="500"/>
                                        <p:tgtEl>
                                          <p:spTgt spid="663"/>
                                        </p:tgtEl>
                                      </p:cBhvr>
                                    </p:animEffect>
                                  </p:childTnLst>
                                </p:cTn>
                              </p:par>
                              <p:par>
                                <p:cTn id="34" presetID="10" presetClass="entr" presetSubtype="0" fill="hold" nodeType="withEffect">
                                  <p:stCondLst>
                                    <p:cond delay="0"/>
                                  </p:stCondLst>
                                  <p:childTnLst>
                                    <p:set>
                                      <p:cBhvr>
                                        <p:cTn id="35" dur="1" fill="hold">
                                          <p:stCondLst>
                                            <p:cond delay="0"/>
                                          </p:stCondLst>
                                        </p:cTn>
                                        <p:tgtEl>
                                          <p:spTgt spid="653"/>
                                        </p:tgtEl>
                                        <p:attrNameLst>
                                          <p:attrName>style.visibility</p:attrName>
                                        </p:attrNameLst>
                                      </p:cBhvr>
                                      <p:to>
                                        <p:strVal val="visible"/>
                                      </p:to>
                                    </p:set>
                                    <p:animEffect transition="in" filter="fade">
                                      <p:cBhvr>
                                        <p:cTn id="36" dur="500"/>
                                        <p:tgtEl>
                                          <p:spTgt spid="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Front-end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89"/>
            <a:ext cx="8604245" cy="600164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dirty="0">
                <a:solidFill>
                  <a:srgbClr val="0B1320"/>
                </a:solidFill>
                <a:latin typeface="Roboto"/>
                <a:ea typeface="Roboto"/>
                <a:cs typeface="Roboto"/>
                <a:sym typeface="Roboto"/>
              </a:rPr>
              <a:t>CSS </a:t>
            </a:r>
            <a:r>
              <a:rPr lang="en-US" sz="3000" dirty="0" err="1">
                <a:solidFill>
                  <a:srgbClr val="0B1320"/>
                </a:solidFill>
                <a:latin typeface="Roboto"/>
                <a:ea typeface="Roboto"/>
                <a:cs typeface="Roboto"/>
                <a:sym typeface="Roboto"/>
              </a:rPr>
              <a:t>là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ngôn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định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dạng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web, </a:t>
            </a:r>
            <a:r>
              <a:rPr lang="en-US" sz="3000" dirty="0" err="1">
                <a:solidFill>
                  <a:srgbClr val="0B1320"/>
                </a:solidFill>
                <a:latin typeface="Roboto"/>
                <a:ea typeface="Roboto"/>
                <a:cs typeface="Roboto"/>
                <a:sym typeface="Roboto"/>
              </a:rPr>
              <a:t>mô</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tả</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màu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sắc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bố</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phông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phép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hiển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thị</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nội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trên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nhiều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thiết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bị</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nhau</a:t>
            </a:r>
            <a:r>
              <a:rPr lang="en-US" sz="3000" dirty="0">
                <a:solidFill>
                  <a:srgbClr val="0B1320"/>
                </a:solidFill>
                <a:latin typeface="Roboto"/>
                <a:ea typeface="Roboto"/>
                <a:cs typeface="Roboto"/>
                <a:sym typeface="Roboto"/>
              </a:rPr>
              <a:t>. CSS </a:t>
            </a:r>
            <a:r>
              <a:rPr lang="en-US" sz="3000" dirty="0" err="1">
                <a:solidFill>
                  <a:srgbClr val="0B1320"/>
                </a:solidFill>
                <a:latin typeface="Roboto"/>
                <a:ea typeface="Roboto"/>
                <a:cs typeface="Roboto"/>
                <a:sym typeface="Roboto"/>
              </a:rPr>
              <a:t>hoạt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động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độc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lập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với</a:t>
            </a:r>
            <a:r>
              <a:rPr lang="en-US" sz="3000" dirty="0">
                <a:solidFill>
                  <a:srgbClr val="0B1320"/>
                </a:solidFill>
                <a:latin typeface="Roboto"/>
                <a:ea typeface="Roboto"/>
                <a:cs typeface="Roboto"/>
                <a:sym typeface="Roboto"/>
              </a:rPr>
              <a:t> HTML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tuân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theo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tiêu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chuẩn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của</a:t>
            </a:r>
            <a:r>
              <a:rPr lang="en-US" sz="3000" dirty="0">
                <a:solidFill>
                  <a:srgbClr val="0B1320"/>
                </a:solidFill>
                <a:latin typeface="Roboto"/>
                <a:ea typeface="Roboto"/>
                <a:cs typeface="Roboto"/>
                <a:sym typeface="Roboto"/>
              </a:rPr>
              <a:t> W3C.</a:t>
            </a:r>
          </a:p>
          <a:p>
            <a:pPr marL="457200" lvl="0" indent="-457200" algn="just">
              <a:lnSpc>
                <a:spcPct val="130000"/>
              </a:lnSpc>
              <a:buFont typeface="Arial" panose="020B0604020202020204" pitchFamily="34" charset="0"/>
              <a:buChar char="•"/>
            </a:pPr>
            <a:r>
              <a:rPr lang="en-US" sz="3000" dirty="0" err="1">
                <a:solidFill>
                  <a:srgbClr val="0B1320"/>
                </a:solidFill>
                <a:latin typeface="Roboto"/>
                <a:ea typeface="Roboto"/>
                <a:cs typeface="Roboto"/>
                <a:sym typeface="Roboto"/>
              </a:rPr>
              <a:t>Ưu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điểm</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của</a:t>
            </a:r>
            <a:r>
              <a:rPr lang="en-US" sz="3000" dirty="0">
                <a:solidFill>
                  <a:srgbClr val="0B1320"/>
                </a:solidFill>
                <a:latin typeface="Roboto"/>
                <a:ea typeface="Roboto"/>
                <a:cs typeface="Roboto"/>
                <a:sym typeface="Roboto"/>
              </a:rPr>
              <a:t> CSS:</a:t>
            </a:r>
          </a:p>
          <a:p>
            <a:pPr marL="457200" lvl="5" indent="-457200" algn="just">
              <a:lnSpc>
                <a:spcPct val="130000"/>
              </a:lnSpc>
              <a:buFont typeface="Wingdings" panose="05000000000000000000" pitchFamily="2" charset="2"/>
              <a:buChar char="Ø"/>
            </a:pPr>
            <a:r>
              <a:rPr lang="en-US" sz="3000" dirty="0" err="1">
                <a:solidFill>
                  <a:srgbClr val="0B1320"/>
                </a:solidFill>
                <a:latin typeface="Roboto"/>
                <a:ea typeface="Roboto"/>
                <a:cs typeface="Roboto"/>
                <a:sym typeface="Roboto"/>
              </a:rPr>
              <a:t>Tăng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tốc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độ</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tải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a:t>
            </a:r>
          </a:p>
          <a:p>
            <a:pPr marL="457200" lvl="1" indent="-457200" algn="just">
              <a:lnSpc>
                <a:spcPct val="130000"/>
              </a:lnSpc>
              <a:buFont typeface="Wingdings" panose="05000000000000000000" pitchFamily="2" charset="2"/>
              <a:buChar char="Ø"/>
            </a:pPr>
            <a:r>
              <a:rPr lang="en-US" sz="3000" dirty="0" err="1">
                <a:solidFill>
                  <a:srgbClr val="0B1320"/>
                </a:solidFill>
                <a:latin typeface="Roboto"/>
                <a:ea typeface="Roboto"/>
                <a:cs typeface="Roboto"/>
                <a:sym typeface="Roboto"/>
              </a:rPr>
              <a:t>Cải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trải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nghiệm</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người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dùng</a:t>
            </a:r>
            <a:r>
              <a:rPr lang="en-US" sz="3000" dirty="0">
                <a:solidFill>
                  <a:srgbClr val="0B1320"/>
                </a:solidFill>
                <a:latin typeface="Roboto"/>
                <a:ea typeface="Roboto"/>
                <a:cs typeface="Roboto"/>
                <a:sym typeface="Roboto"/>
              </a:rPr>
              <a:t>.</a:t>
            </a:r>
          </a:p>
          <a:p>
            <a:pPr marL="457200" lvl="1" indent="-457200" algn="just">
              <a:lnSpc>
                <a:spcPct val="130000"/>
              </a:lnSpc>
              <a:buFont typeface="Wingdings" panose="05000000000000000000" pitchFamily="2" charset="2"/>
              <a:buChar char="Ø"/>
            </a:pP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Thay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đổi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định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dạng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dễ</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dàng</a:t>
            </a:r>
            <a:r>
              <a:rPr lang="en-US" sz="3000" dirty="0">
                <a:solidFill>
                  <a:srgbClr val="0B1320"/>
                </a:solidFill>
                <a:latin typeface="Roboto"/>
                <a:ea typeface="Roboto"/>
                <a:cs typeface="Roboto"/>
                <a:sym typeface="Roboto"/>
              </a:rPr>
              <a:t>.</a:t>
            </a:r>
          </a:p>
          <a:p>
            <a:pPr marL="457200" lvl="1" indent="-457200" algn="just">
              <a:lnSpc>
                <a:spcPct val="130000"/>
              </a:lnSpc>
              <a:buFont typeface="Wingdings" panose="05000000000000000000" pitchFamily="2" charset="2"/>
              <a:buChar char="Ø"/>
            </a:pPr>
            <a:r>
              <a:rPr lang="en-US" sz="3000" dirty="0" err="1">
                <a:solidFill>
                  <a:srgbClr val="0B1320"/>
                </a:solidFill>
                <a:latin typeface="Roboto"/>
                <a:ea typeface="Roboto"/>
                <a:cs typeface="Roboto"/>
                <a:sym typeface="Roboto"/>
              </a:rPr>
              <a:t>Khả</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năng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tương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thích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trên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thiết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bị</a:t>
            </a:r>
            <a:r>
              <a:rPr lang="en-US" sz="3000" dirty="0">
                <a:solidFill>
                  <a:srgbClr val="0B1320"/>
                </a:solidFill>
                <a:latin typeface="Roboto"/>
                <a:ea typeface="Roboto"/>
                <a:cs typeface="Roboto"/>
                <a:sym typeface="Roboto"/>
              </a:rPr>
              <a:t>.</a:t>
            </a:r>
            <a:endParaRPr lang="vi-VN" sz="3000" dirty="0">
              <a:solidFill>
                <a:srgbClr val="0B1320"/>
              </a:solidFill>
              <a:latin typeface="Roboto"/>
              <a:ea typeface="Roboto"/>
              <a:cs typeface="Roboto"/>
              <a:sym typeface="Roboto"/>
            </a:endParaRPr>
          </a:p>
        </p:txBody>
      </p:sp>
      <p:pic>
        <p:nvPicPr>
          <p:cNvPr id="2050" name="Picture 2" descr="CSS là gì? Sử dụng ngôn ngữ CSS để làm gì? - JobsGO Blog">
            <a:extLst>
              <a:ext uri="{FF2B5EF4-FFF2-40B4-BE49-F238E27FC236}">
                <a16:creationId xmlns:a16="http://schemas.microsoft.com/office/drawing/2014/main" id="{59A6C68E-4476-4C2E-E52F-FA24107E1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9908" y="3193388"/>
            <a:ext cx="7620000" cy="5438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98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33462"/>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Front-end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89"/>
            <a:ext cx="8604245" cy="480131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dirty="0">
                <a:solidFill>
                  <a:srgbClr val="0B1320"/>
                </a:solidFill>
                <a:latin typeface="Roboto"/>
                <a:ea typeface="Roboto"/>
                <a:cs typeface="Roboto"/>
                <a:sym typeface="Roboto"/>
              </a:rPr>
              <a:t>JavaScript( JS) </a:t>
            </a:r>
            <a:r>
              <a:rPr lang="en-US" sz="3000" dirty="0" err="1">
                <a:solidFill>
                  <a:srgbClr val="0B1320"/>
                </a:solidFill>
                <a:latin typeface="Roboto"/>
                <a:ea typeface="Roboto"/>
                <a:cs typeface="Roboto"/>
                <a:sym typeface="Roboto"/>
              </a:rPr>
              <a:t>là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ngôn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kịch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hướng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đối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tượng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nhỏ</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gọn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nền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tảng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Chạy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trong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môi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trường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như</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trình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duyệt</a:t>
            </a:r>
            <a:r>
              <a:rPr lang="en-US" sz="3000" dirty="0">
                <a:solidFill>
                  <a:srgbClr val="0B1320"/>
                </a:solidFill>
                <a:latin typeface="Roboto"/>
                <a:ea typeface="Roboto"/>
                <a:cs typeface="Roboto"/>
                <a:sym typeface="Roboto"/>
              </a:rPr>
              <a:t> web, JS </a:t>
            </a:r>
            <a:r>
              <a:rPr lang="en-US" sz="3000" dirty="0" err="1">
                <a:solidFill>
                  <a:srgbClr val="0B1320"/>
                </a:solidFill>
                <a:latin typeface="Roboto"/>
                <a:ea typeface="Roboto"/>
                <a:cs typeface="Roboto"/>
                <a:sym typeface="Roboto"/>
              </a:rPr>
              <a:t>có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kết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nối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với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đối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tượng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kiểm</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soát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chương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trình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Hiện</a:t>
            </a:r>
            <a:r>
              <a:rPr lang="en-US" sz="3000" dirty="0">
                <a:solidFill>
                  <a:srgbClr val="0B1320"/>
                </a:solidFill>
                <a:latin typeface="Roboto"/>
                <a:ea typeface="Roboto"/>
                <a:cs typeface="Roboto"/>
                <a:sym typeface="Roboto"/>
              </a:rPr>
              <a:t> nay, </a:t>
            </a:r>
            <a:r>
              <a:rPr lang="en-US" sz="3000" dirty="0" err="1">
                <a:solidFill>
                  <a:srgbClr val="0B1320"/>
                </a:solidFill>
                <a:latin typeface="Roboto"/>
                <a:ea typeface="Roboto"/>
                <a:cs typeface="Roboto"/>
                <a:sym typeface="Roboto"/>
              </a:rPr>
              <a:t>JavaScipt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được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dùng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lập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trình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cả</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phía</a:t>
            </a:r>
            <a:r>
              <a:rPr lang="en-US" sz="3000" dirty="0">
                <a:solidFill>
                  <a:srgbClr val="0B1320"/>
                </a:solidFill>
                <a:latin typeface="Roboto"/>
                <a:ea typeface="Roboto"/>
                <a:cs typeface="Roboto"/>
                <a:sym typeface="Roboto"/>
              </a:rPr>
              <a:t> Client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Server, </a:t>
            </a:r>
            <a:r>
              <a:rPr lang="en-US" sz="3000" dirty="0" err="1">
                <a:solidFill>
                  <a:srgbClr val="0B1320"/>
                </a:solidFill>
                <a:latin typeface="Roboto"/>
                <a:ea typeface="Roboto"/>
                <a:cs typeface="Roboto"/>
                <a:sym typeface="Roboto"/>
              </a:rPr>
              <a:t>cho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phép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thực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vụ</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phức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tạp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trên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web </a:t>
            </a:r>
            <a:r>
              <a:rPr lang="en-US" sz="3000" dirty="0" err="1">
                <a:solidFill>
                  <a:srgbClr val="0B1320"/>
                </a:solidFill>
                <a:latin typeface="Roboto"/>
                <a:ea typeface="Roboto"/>
                <a:cs typeface="Roboto"/>
                <a:sym typeface="Roboto"/>
              </a:rPr>
              <a:t>như</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tạo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đồ</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tương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tác</a:t>
            </a:r>
            <a:r>
              <a:rPr lang="en-US" sz="3000" dirty="0">
                <a:solidFill>
                  <a:srgbClr val="0B1320"/>
                </a:solidFill>
                <a:latin typeface="Roboto"/>
                <a:ea typeface="Roboto"/>
                <a:cs typeface="Roboto"/>
                <a:sym typeface="Roboto"/>
              </a:rPr>
              <a:t>.</a:t>
            </a:r>
            <a:endParaRPr lang="vi-VN" sz="3000" dirty="0">
              <a:solidFill>
                <a:srgbClr val="0B1320"/>
              </a:solidFill>
              <a:latin typeface="Roboto"/>
              <a:ea typeface="Roboto"/>
              <a:cs typeface="Roboto"/>
              <a:sym typeface="Roboto"/>
            </a:endParaRPr>
          </a:p>
        </p:txBody>
      </p:sp>
      <p:pic>
        <p:nvPicPr>
          <p:cNvPr id="3074" name="Picture 2" descr="JavaScript là gì? Cơ bản về ngôn ngữ lập trình của tương lai - Trung tâm hỗ  trợ kỹ thuật | MATBAO.NET">
            <a:extLst>
              <a:ext uri="{FF2B5EF4-FFF2-40B4-BE49-F238E27FC236}">
                <a16:creationId xmlns:a16="http://schemas.microsoft.com/office/drawing/2014/main" id="{2DA3667C-7FD8-167D-7986-E7E84F0A7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0719" y="3193389"/>
            <a:ext cx="7299189" cy="5239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6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Front-end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4" y="3193390"/>
            <a:ext cx="16668805" cy="180049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Bootstrap là một framework phổ biến cho việc phát triển giao diện người dùng (UI) cho các trang web và ứng dụng web. Nó được phát triển bởi Twitter và là một trong những framework CSS (Cascading Style Sheets) và JavaScript được sử dụng rộng rãi nhất.</a:t>
            </a:r>
          </a:p>
        </p:txBody>
      </p:sp>
      <p:pic>
        <p:nvPicPr>
          <p:cNvPr id="2050" name="Picture 2" descr="What is Bootstrap? And Why It's So Great!">
            <a:extLst>
              <a:ext uri="{FF2B5EF4-FFF2-40B4-BE49-F238E27FC236}">
                <a16:creationId xmlns:a16="http://schemas.microsoft.com/office/drawing/2014/main" id="{853C8AD0-117C-1A3E-31A7-87A6E2141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3695" y="5140247"/>
            <a:ext cx="7962225" cy="470811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58;p28">
            <a:extLst>
              <a:ext uri="{FF2B5EF4-FFF2-40B4-BE49-F238E27FC236}">
                <a16:creationId xmlns:a16="http://schemas.microsoft.com/office/drawing/2014/main" id="{8C21863D-720B-8E78-B7F3-29D523F652C4}"/>
              </a:ext>
            </a:extLst>
          </p:cNvPr>
          <p:cNvSpPr txBox="1"/>
          <p:nvPr/>
        </p:nvSpPr>
        <p:spPr>
          <a:xfrm>
            <a:off x="1007114" y="5293118"/>
            <a:ext cx="7575776" cy="60016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a:solidFill>
                  <a:srgbClr val="0B1320"/>
                </a:solidFill>
                <a:latin typeface="Roboto"/>
                <a:ea typeface="Roboto"/>
                <a:cs typeface="Roboto"/>
                <a:sym typeface="Roboto"/>
              </a:rPr>
              <a:t>Một số đặc điểm của Bootstrap</a:t>
            </a:r>
            <a:endParaRPr lang="vi-VN" sz="3000">
              <a:solidFill>
                <a:srgbClr val="0B1320"/>
              </a:solidFill>
              <a:latin typeface="Roboto"/>
              <a:ea typeface="Roboto"/>
              <a:cs typeface="Roboto"/>
              <a:sym typeface="Roboto"/>
            </a:endParaRPr>
          </a:p>
        </p:txBody>
      </p:sp>
      <p:sp>
        <p:nvSpPr>
          <p:cNvPr id="4" name="Google Shape;658;p28">
            <a:extLst>
              <a:ext uri="{FF2B5EF4-FFF2-40B4-BE49-F238E27FC236}">
                <a16:creationId xmlns:a16="http://schemas.microsoft.com/office/drawing/2014/main" id="{17973FAD-7DE1-77E7-A112-E7276EBC4F09}"/>
              </a:ext>
            </a:extLst>
          </p:cNvPr>
          <p:cNvSpPr txBox="1"/>
          <p:nvPr/>
        </p:nvSpPr>
        <p:spPr>
          <a:xfrm>
            <a:off x="1572517" y="5893282"/>
            <a:ext cx="7575776" cy="3600986"/>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Thiết kế phản hồi</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Hệ thống lưới</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Thư viện thành phần</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Tùy chỉnh dễ dàng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Tích hợp JavaScript</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Tài liệu phong phú</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242104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Back-end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4" y="3193390"/>
            <a:ext cx="16668805" cy="3600986"/>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a:solidFill>
                  <a:srgbClr val="0B1320"/>
                </a:solidFill>
                <a:latin typeface="Roboto"/>
                <a:ea typeface="Roboto"/>
                <a:cs typeface="Roboto"/>
                <a:sym typeface="Roboto"/>
              </a:rPr>
              <a:t>NodeJS: </a:t>
            </a:r>
            <a:r>
              <a:rPr lang="vi-VN" sz="3000">
                <a:solidFill>
                  <a:srgbClr val="0B1320"/>
                </a:solidFill>
                <a:latin typeface="Roboto"/>
                <a:ea typeface="Roboto"/>
                <a:cs typeface="Roboto"/>
                <a:sym typeface="Roboto"/>
              </a:rPr>
              <a:t>là một JavaScript runtime được build dựa trên Chrome’s V8 JavaScript engine</a:t>
            </a:r>
            <a:r>
              <a:rPr lang="en-US" sz="3000">
                <a:solidFill>
                  <a:srgbClr val="0B1320"/>
                </a:solidFill>
                <a:latin typeface="Roboto"/>
                <a:ea typeface="Roboto"/>
                <a:cs typeface="Roboto"/>
                <a:sym typeface="Roboto"/>
              </a:rPr>
              <a:t>. </a:t>
            </a:r>
            <a:r>
              <a:rPr lang="vi-VN" sz="3000">
                <a:solidFill>
                  <a:srgbClr val="0B1320"/>
                </a:solidFill>
                <a:latin typeface="Roboto"/>
                <a:ea typeface="Roboto"/>
                <a:cs typeface="Roboto"/>
                <a:sym typeface="Roboto"/>
              </a:rPr>
              <a:t>NodeJS đặc biệt thích hợp để xây dựng những app cần đến tương tác hay hợp tác real-time, ví dụ như chat site, hoặc app kiểu CodeShare, nơi mà bạn có thể xem document được chỉnh sửa trực tiếp bởi người khác. Node cũng phù hợp để tạo các API nơi bạn cần xử lý một lượng lớn request liên quan đến I/O hoặc với những site liên quan đến data streaming, Node mang lại khả năng xử lý file trong khi chúng đang trong quá trình upload</a:t>
            </a:r>
            <a:r>
              <a:rPr lang="en-US" sz="3000">
                <a:solidFill>
                  <a:srgbClr val="0B1320"/>
                </a:solidFill>
                <a:latin typeface="Roboto"/>
                <a:ea typeface="Roboto"/>
                <a:cs typeface="Roboto"/>
                <a:sym typeface="Roboto"/>
              </a:rPr>
              <a:t>. </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8382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Back-end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90"/>
            <a:ext cx="16834818" cy="180049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ExpressJS: là một framework được xây dựng trên nền tảng của Nodejs. Nó cung cấp các tính năng mạnh mẽ để phát triển web hoặc mobile. Expressjs hỗ trợ các </a:t>
            </a:r>
            <a:r>
              <a:rPr lang="en-US" sz="3000">
                <a:solidFill>
                  <a:srgbClr val="0B1320"/>
                </a:solidFill>
                <a:latin typeface="Roboto"/>
                <a:ea typeface="Roboto"/>
                <a:cs typeface="Roboto"/>
                <a:sym typeface="Roboto"/>
              </a:rPr>
              <a:t>phương thức</a:t>
            </a:r>
            <a:r>
              <a:rPr lang="vi-VN" sz="3000">
                <a:solidFill>
                  <a:srgbClr val="0B1320"/>
                </a:solidFill>
                <a:latin typeface="Roboto"/>
                <a:ea typeface="Roboto"/>
                <a:cs typeface="Roboto"/>
                <a:sym typeface="Roboto"/>
              </a:rPr>
              <a:t> HTTP và midleware tạo ra API vô cùng mạnh mẽ và dễ sử dụng. </a:t>
            </a:r>
          </a:p>
        </p:txBody>
      </p:sp>
      <p:pic>
        <p:nvPicPr>
          <p:cNvPr id="2" name="Picture 1" descr="tuyển dụng it">
            <a:extLst>
              <a:ext uri="{FF2B5EF4-FFF2-40B4-BE49-F238E27FC236}">
                <a16:creationId xmlns:a16="http://schemas.microsoft.com/office/drawing/2014/main" id="{1ECF08AA-8A5B-646F-9020-995038B059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97090" y="5140248"/>
            <a:ext cx="9982241" cy="4708115"/>
          </a:xfrm>
          <a:prstGeom prst="rect">
            <a:avLst/>
          </a:prstGeom>
          <a:noFill/>
          <a:ln>
            <a:noFill/>
          </a:ln>
        </p:spPr>
      </p:pic>
      <p:sp>
        <p:nvSpPr>
          <p:cNvPr id="3" name="Google Shape;658;p28">
            <a:extLst>
              <a:ext uri="{FF2B5EF4-FFF2-40B4-BE49-F238E27FC236}">
                <a16:creationId xmlns:a16="http://schemas.microsoft.com/office/drawing/2014/main" id="{2AEB7389-D638-D878-7360-94FE22009EC3}"/>
              </a:ext>
            </a:extLst>
          </p:cNvPr>
          <p:cNvSpPr txBox="1"/>
          <p:nvPr/>
        </p:nvSpPr>
        <p:spPr>
          <a:xfrm>
            <a:off x="1007115" y="4993883"/>
            <a:ext cx="6481306" cy="480131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Trong Express.js, một ứng dụng web framework dành cho Node.js, API (Application Programming Interface) là tập hợp các điểm cuối (endpoints) hoặc tuyến đường (routes) cho phép giao tiếp và tương tác giữa phía máy khách và phía máy chủ</a:t>
            </a:r>
            <a:r>
              <a:rPr lang="en-US" sz="3000">
                <a:solidFill>
                  <a:srgbClr val="0B1320"/>
                </a:solidFill>
                <a:latin typeface="Roboto"/>
                <a:ea typeface="Roboto"/>
                <a:cs typeface="Roboto"/>
                <a:sym typeface="Roboto"/>
              </a:rPr>
              <a:t>.</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271395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Back-end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90"/>
            <a:ext cx="9021872" cy="480131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dirty="0" err="1">
                <a:solidFill>
                  <a:srgbClr val="0B1320"/>
                </a:solidFill>
                <a:latin typeface="Roboto"/>
                <a:ea typeface="Roboto"/>
                <a:cs typeface="Roboto"/>
                <a:sym typeface="Roboto"/>
              </a:rPr>
              <a:t>ExpressJS</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giúp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phát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triển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máy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chủ</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nhanh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hơn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nhờ</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cú</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pháp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tối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ưu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hàm</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ích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cung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cấp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hệ</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thống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định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tuyến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mạnh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mẽ</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yêu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cầu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người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dùng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hỗ</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trợ</a:t>
            </a:r>
            <a:r>
              <a:rPr lang="en-US" sz="3000" dirty="0">
                <a:solidFill>
                  <a:srgbClr val="0B1320"/>
                </a:solidFill>
                <a:latin typeface="Roboto"/>
                <a:ea typeface="Roboto"/>
                <a:cs typeface="Roboto"/>
                <a:sym typeface="Roboto"/>
              </a:rPr>
              <a:t> Middleware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thêm</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chức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năng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như</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thực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ghi</a:t>
            </a:r>
            <a:r>
              <a:rPr lang="en-US" sz="3000" dirty="0">
                <a:solidFill>
                  <a:srgbClr val="0B1320"/>
                </a:solidFill>
                <a:latin typeface="Roboto"/>
                <a:ea typeface="Roboto"/>
                <a:cs typeface="Roboto"/>
                <a:sym typeface="Roboto"/>
              </a:rPr>
              <a:t> log, </a:t>
            </a:r>
            <a:r>
              <a:rPr lang="en-US" sz="3000" dirty="0" err="1">
                <a:solidFill>
                  <a:srgbClr val="0B1320"/>
                </a:solidFill>
                <a:latin typeface="Roboto"/>
                <a:ea typeface="Roboto"/>
                <a:cs typeface="Roboto"/>
                <a:sym typeface="Roboto"/>
              </a:rPr>
              <a:t>xử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lỗi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ExpressJS</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phép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cấu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hình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môi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trường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phát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triển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xuất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đồng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thời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cung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cấp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cơ</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chế</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lỗi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tùy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chỉnh</a:t>
            </a:r>
            <a:r>
              <a:rPr lang="en-US" sz="3000" dirty="0">
                <a:solidFill>
                  <a:srgbClr val="0B1320"/>
                </a:solidFill>
                <a:latin typeface="Roboto"/>
                <a:ea typeface="Roboto"/>
                <a:cs typeface="Roboto"/>
                <a:sym typeface="Roboto"/>
              </a:rPr>
              <a:t>.</a:t>
            </a:r>
          </a:p>
          <a:p>
            <a:pPr lvl="0" algn="just">
              <a:lnSpc>
                <a:spcPct val="130000"/>
              </a:lnSpc>
            </a:pPr>
            <a:endParaRPr lang="vi-VN" sz="3000" dirty="0">
              <a:solidFill>
                <a:srgbClr val="0B1320"/>
              </a:solidFill>
              <a:latin typeface="Roboto"/>
              <a:ea typeface="Roboto"/>
              <a:cs typeface="Roboto"/>
              <a:sym typeface="Roboto"/>
            </a:endParaRPr>
          </a:p>
        </p:txBody>
      </p:sp>
      <p:pic>
        <p:nvPicPr>
          <p:cNvPr id="4" name="Picture 3" descr="A purple and white circle with white circles and white circles with white text&#10;&#10;Description automatically generated with medium confidence">
            <a:extLst>
              <a:ext uri="{FF2B5EF4-FFF2-40B4-BE49-F238E27FC236}">
                <a16:creationId xmlns:a16="http://schemas.microsoft.com/office/drawing/2014/main" id="{781126A4-0E7E-2158-A5D7-B2D26847F2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20960" y="3196817"/>
            <a:ext cx="7571448" cy="4144436"/>
          </a:xfrm>
          <a:prstGeom prst="rect">
            <a:avLst/>
          </a:prstGeom>
          <a:noFill/>
          <a:ln>
            <a:noFill/>
          </a:ln>
        </p:spPr>
      </p:pic>
      <p:sp>
        <p:nvSpPr>
          <p:cNvPr id="19" name="Google Shape;658;p28">
            <a:extLst>
              <a:ext uri="{FF2B5EF4-FFF2-40B4-BE49-F238E27FC236}">
                <a16:creationId xmlns:a16="http://schemas.microsoft.com/office/drawing/2014/main" id="{A2D63390-04CF-4757-0E54-1E144C7AB5F1}"/>
              </a:ext>
            </a:extLst>
          </p:cNvPr>
          <p:cNvSpPr txBox="1"/>
          <p:nvPr/>
        </p:nvSpPr>
        <p:spPr>
          <a:xfrm>
            <a:off x="986795" y="7627806"/>
            <a:ext cx="16785293" cy="180049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dirty="0" err="1">
                <a:solidFill>
                  <a:srgbClr val="0B1320"/>
                </a:solidFill>
                <a:latin typeface="Roboto"/>
                <a:ea typeface="Roboto"/>
                <a:cs typeface="Roboto"/>
                <a:sym typeface="Roboto"/>
              </a:rPr>
              <a:t>Ưu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điểm</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của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ExpressJS</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gồm</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cú</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pháp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đơn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giản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linhhoạt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trong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cấu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trúc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hỗ</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trợ</a:t>
            </a:r>
            <a:r>
              <a:rPr lang="en-US" sz="3000" dirty="0">
                <a:solidFill>
                  <a:srgbClr val="0B1320"/>
                </a:solidFill>
                <a:latin typeface="Roboto"/>
                <a:ea typeface="Roboto"/>
                <a:cs typeface="Roboto"/>
                <a:sym typeface="Roboto"/>
              </a:rPr>
              <a:t> Middleware </a:t>
            </a:r>
            <a:r>
              <a:rPr lang="en-US" sz="3000" dirty="0" err="1">
                <a:solidFill>
                  <a:srgbClr val="0B1320"/>
                </a:solidFill>
                <a:latin typeface="Roboto"/>
                <a:ea typeface="Roboto"/>
                <a:cs typeface="Roboto"/>
                <a:sym typeface="Roboto"/>
              </a:rPr>
              <a:t>mạnh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mẽ</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hiệu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suất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cao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nhờ</a:t>
            </a:r>
            <a:r>
              <a:rPr lang="en-US" sz="3000" dirty="0">
                <a:solidFill>
                  <a:srgbClr val="0B1320"/>
                </a:solidFill>
                <a:latin typeface="Roboto"/>
                <a:ea typeface="Roboto"/>
                <a:cs typeface="Roboto"/>
                <a:sym typeface="Roboto"/>
              </a:rPr>
              <a:t> Node.js. </a:t>
            </a:r>
            <a:r>
              <a:rPr lang="en-US" sz="3000" dirty="0" err="1">
                <a:solidFill>
                  <a:srgbClr val="0B1320"/>
                </a:solidFill>
                <a:latin typeface="Roboto"/>
                <a:ea typeface="Roboto"/>
                <a:cs typeface="Roboto"/>
                <a:sym typeface="Roboto"/>
              </a:rPr>
              <a:t>Tuy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nhiên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nhược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điểm</a:t>
            </a:r>
            <a:r>
              <a:rPr lang="en-US" sz="3000" dirty="0">
                <a:solidFill>
                  <a:srgbClr val="0B1320"/>
                </a:solidFill>
                <a:latin typeface="Roboto"/>
                <a:ea typeface="Roboto"/>
                <a:cs typeface="Roboto"/>
                <a:sym typeface="Roboto"/>
              </a:rPr>
              <a:t> bao </a:t>
            </a:r>
            <a:r>
              <a:rPr lang="en-US" sz="3000" dirty="0" err="1">
                <a:solidFill>
                  <a:srgbClr val="0B1320"/>
                </a:solidFill>
                <a:latin typeface="Roboto"/>
                <a:ea typeface="Roboto"/>
                <a:cs typeface="Roboto"/>
                <a:sym typeface="Roboto"/>
              </a:rPr>
              <a:t>gồm</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thiếu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cấu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trúc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nghiêm</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ngặt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khăn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trong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quá</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trình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quản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mã</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nguồn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ứng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lớn</a:t>
            </a:r>
            <a:r>
              <a:rPr lang="en-US" sz="3000" dirty="0">
                <a:solidFill>
                  <a:srgbClr val="0B1320"/>
                </a:solidFill>
                <a:latin typeface="Roboto"/>
                <a:ea typeface="Roboto"/>
                <a:cs typeface="Roboto"/>
                <a:sym typeface="Roboto"/>
              </a:rPr>
              <a:t>.</a:t>
            </a:r>
            <a:endParaRPr lang="vi-VN" sz="3000" dirty="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137361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Back-end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90"/>
            <a:ext cx="9579606" cy="4201150"/>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dirty="0">
                <a:solidFill>
                  <a:srgbClr val="0B1320"/>
                </a:solidFill>
                <a:latin typeface="Roboto"/>
                <a:ea typeface="Roboto"/>
                <a:cs typeface="Roboto"/>
                <a:sym typeface="Roboto"/>
              </a:rPr>
              <a:t>SQL( Structured Query Language) </a:t>
            </a:r>
            <a:r>
              <a:rPr lang="en-US" sz="3000" dirty="0" err="1">
                <a:solidFill>
                  <a:srgbClr val="0B1320"/>
                </a:solidFill>
                <a:latin typeface="Roboto"/>
                <a:ea typeface="Roboto"/>
                <a:cs typeface="Roboto"/>
                <a:sym typeface="Roboto"/>
              </a:rPr>
              <a:t>là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ngôn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phổ</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biến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tạo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sửa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lấy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liệu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từ</a:t>
            </a:r>
            <a:r>
              <a:rPr lang="en-US" sz="3000" dirty="0">
                <a:solidFill>
                  <a:srgbClr val="0B1320"/>
                </a:solidFill>
                <a:latin typeface="Roboto"/>
                <a:ea typeface="Roboto"/>
                <a:cs typeface="Roboto"/>
                <a:sym typeface="Roboto"/>
              </a:rPr>
              <a:t> Database Management System- </a:t>
            </a:r>
            <a:r>
              <a:rPr lang="en-US" sz="3000" dirty="0" err="1">
                <a:solidFill>
                  <a:srgbClr val="0B1320"/>
                </a:solidFill>
                <a:latin typeface="Roboto"/>
                <a:ea typeface="Roboto"/>
                <a:cs typeface="Roboto"/>
                <a:sym typeface="Roboto"/>
              </a:rPr>
              <a:t>Hệ</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quản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trị</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cơ</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sở</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liệu</a:t>
            </a:r>
            <a:r>
              <a:rPr lang="en-US" sz="3000" dirty="0">
                <a:solidFill>
                  <a:srgbClr val="0B1320"/>
                </a:solidFill>
                <a:latin typeface="Roboto"/>
                <a:ea typeface="Roboto"/>
                <a:cs typeface="Roboto"/>
                <a:sym typeface="Roboto"/>
              </a:rPr>
              <a:t>( DBMS). DBMS </a:t>
            </a:r>
            <a:r>
              <a:rPr lang="en-US" sz="3000" dirty="0" err="1">
                <a:solidFill>
                  <a:srgbClr val="0B1320"/>
                </a:solidFill>
                <a:latin typeface="Roboto"/>
                <a:ea typeface="Roboto"/>
                <a:cs typeface="Roboto"/>
                <a:sym typeface="Roboto"/>
              </a:rPr>
              <a:t>là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chương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trình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máy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tính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quản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tập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liệu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lớn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phục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vụ</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nhiều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người</a:t>
            </a:r>
            <a:r>
              <a:rPr lang="en-US" sz="3000" dirty="0">
                <a:solidFill>
                  <a:srgbClr val="0B1320"/>
                </a:solidFill>
                <a:latin typeface="Roboto"/>
                <a:ea typeface="Roboto"/>
                <a:cs typeface="Roboto"/>
                <a:sym typeface="Roboto"/>
              </a:rPr>
              <a:t> dung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được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trong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lĩnh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vực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như</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kế</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toán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nguồn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nhân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lực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hỗ</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trợ</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khách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hàng</a:t>
            </a:r>
            <a:r>
              <a:rPr lang="en-US" sz="3000" dirty="0">
                <a:solidFill>
                  <a:srgbClr val="0B1320"/>
                </a:solidFill>
                <a:latin typeface="Roboto"/>
                <a:ea typeface="Roboto"/>
                <a:cs typeface="Roboto"/>
                <a:sym typeface="Roboto"/>
              </a:rPr>
              <a:t>.</a:t>
            </a:r>
            <a:endParaRPr lang="vi-VN" sz="3000" dirty="0">
              <a:solidFill>
                <a:srgbClr val="0B1320"/>
              </a:solidFill>
              <a:latin typeface="Roboto"/>
              <a:ea typeface="Roboto"/>
              <a:cs typeface="Roboto"/>
              <a:sym typeface="Roboto"/>
            </a:endParaRPr>
          </a:p>
        </p:txBody>
      </p:sp>
      <p:sp>
        <p:nvSpPr>
          <p:cNvPr id="19" name="Google Shape;658;p28">
            <a:extLst>
              <a:ext uri="{FF2B5EF4-FFF2-40B4-BE49-F238E27FC236}">
                <a16:creationId xmlns:a16="http://schemas.microsoft.com/office/drawing/2014/main" id="{A2D63390-04CF-4757-0E54-1E144C7AB5F1}"/>
              </a:ext>
            </a:extLst>
          </p:cNvPr>
          <p:cNvSpPr txBox="1"/>
          <p:nvPr/>
        </p:nvSpPr>
        <p:spPr>
          <a:xfrm>
            <a:off x="1007115" y="7627806"/>
            <a:ext cx="16785293" cy="2400657"/>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dirty="0" err="1">
                <a:solidFill>
                  <a:srgbClr val="0B1320"/>
                </a:solidFill>
                <a:latin typeface="Roboto"/>
                <a:ea typeface="Roboto"/>
                <a:cs typeface="Roboto"/>
                <a:sym typeface="Roboto"/>
              </a:rPr>
              <a:t>Ví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về</a:t>
            </a:r>
            <a:r>
              <a:rPr lang="en-US" sz="3000" dirty="0">
                <a:solidFill>
                  <a:srgbClr val="0B1320"/>
                </a:solidFill>
                <a:latin typeface="Roboto"/>
                <a:ea typeface="Roboto"/>
                <a:cs typeface="Roboto"/>
                <a:sym typeface="Roboto"/>
              </a:rPr>
              <a:t> DBMS </a:t>
            </a:r>
            <a:r>
              <a:rPr lang="en-US" sz="3000" dirty="0" err="1">
                <a:solidFill>
                  <a:srgbClr val="0B1320"/>
                </a:solidFill>
                <a:latin typeface="Roboto"/>
                <a:ea typeface="Roboto"/>
                <a:cs typeface="Roboto"/>
                <a:sym typeface="Roboto"/>
              </a:rPr>
              <a:t>gồm</a:t>
            </a:r>
            <a:r>
              <a:rPr lang="en-US" sz="3000" dirty="0">
                <a:solidFill>
                  <a:srgbClr val="0B1320"/>
                </a:solidFill>
                <a:latin typeface="Roboto"/>
                <a:ea typeface="Roboto"/>
                <a:cs typeface="Roboto"/>
                <a:sym typeface="Roboto"/>
              </a:rPr>
              <a:t> SQL Server </a:t>
            </a:r>
            <a:r>
              <a:rPr lang="en-US" sz="3000" dirty="0" err="1">
                <a:solidFill>
                  <a:srgbClr val="0B1320"/>
                </a:solidFill>
                <a:latin typeface="Roboto"/>
                <a:ea typeface="Roboto"/>
                <a:cs typeface="Roboto"/>
                <a:sym typeface="Roboto"/>
              </a:rPr>
              <a:t>của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Mircosoft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MySQL </a:t>
            </a:r>
            <a:r>
              <a:rPr lang="en-US" sz="3000" dirty="0" err="1">
                <a:solidFill>
                  <a:srgbClr val="0B1320"/>
                </a:solidFill>
                <a:latin typeface="Roboto"/>
                <a:ea typeface="Roboto"/>
                <a:cs typeface="Roboto"/>
                <a:sym typeface="Roboto"/>
              </a:rPr>
              <a:t>của</a:t>
            </a:r>
            <a:r>
              <a:rPr lang="en-US" sz="3000" dirty="0">
                <a:solidFill>
                  <a:srgbClr val="0B1320"/>
                </a:solidFill>
                <a:latin typeface="Roboto"/>
                <a:ea typeface="Roboto"/>
                <a:cs typeface="Roboto"/>
                <a:sym typeface="Roboto"/>
              </a:rPr>
              <a:t> Oracle. MySQL </a:t>
            </a:r>
            <a:r>
              <a:rPr lang="en-US" sz="3000" dirty="0" err="1">
                <a:solidFill>
                  <a:srgbClr val="0B1320"/>
                </a:solidFill>
                <a:latin typeface="Roboto"/>
                <a:ea typeface="Roboto"/>
                <a:cs typeface="Roboto"/>
                <a:sym typeface="Roboto"/>
              </a:rPr>
              <a:t>là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hệ</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quản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trị</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cơ</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sở</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liệu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mã</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nguồn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mở</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phổ</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biến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nhất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được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ưa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chuộng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vì</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tốc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độ</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cao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ổn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định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dễ</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tính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khả</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chuyển</a:t>
            </a:r>
            <a:r>
              <a:rPr lang="en-US" sz="3000" dirty="0">
                <a:solidFill>
                  <a:srgbClr val="0B1320"/>
                </a:solidFill>
                <a:latin typeface="Roboto"/>
                <a:ea typeface="Roboto"/>
                <a:cs typeface="Roboto"/>
                <a:sym typeface="Roboto"/>
              </a:rPr>
              <a:t>. MySQL </a:t>
            </a:r>
            <a:r>
              <a:rPr lang="en-US" sz="3000" dirty="0" err="1">
                <a:solidFill>
                  <a:srgbClr val="0B1320"/>
                </a:solidFill>
                <a:latin typeface="Roboto"/>
                <a:ea typeface="Roboto"/>
                <a:cs typeface="Roboto"/>
                <a:sym typeface="Roboto"/>
              </a:rPr>
              <a:t>hỗ</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trợ</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nhiều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hệ</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điều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hành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phù</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hợp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ứng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truy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cập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cơ</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sở</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liệu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trên</a:t>
            </a:r>
            <a:r>
              <a:rPr lang="en-US" sz="3000" dirty="0">
                <a:solidFill>
                  <a:srgbClr val="0B1320"/>
                </a:solidFill>
                <a:latin typeface="Roboto"/>
                <a:ea typeface="Roboto"/>
                <a:cs typeface="Roboto"/>
                <a:sym typeface="Roboto"/>
              </a:rPr>
              <a:t> internet. </a:t>
            </a:r>
            <a:r>
              <a:rPr lang="en-US" sz="3000" dirty="0" err="1">
                <a:solidFill>
                  <a:srgbClr val="0B1320"/>
                </a:solidFill>
                <a:latin typeface="Roboto"/>
                <a:ea typeface="Roboto"/>
                <a:cs typeface="Roboto"/>
                <a:sym typeface="Roboto"/>
              </a:rPr>
              <a:t>Nó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tải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miễn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hỗ</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trợ</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nhiều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ngôn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lập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trình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như</a:t>
            </a:r>
            <a:r>
              <a:rPr lang="en-US" sz="3000" dirty="0">
                <a:solidFill>
                  <a:srgbClr val="0B1320"/>
                </a:solidFill>
                <a:latin typeface="Roboto"/>
                <a:ea typeface="Roboto"/>
                <a:cs typeface="Roboto"/>
                <a:sym typeface="Roboto"/>
              </a:rPr>
              <a:t> Node.js, PHP, Perl</a:t>
            </a:r>
            <a:endParaRPr lang="vi-VN" sz="3000" dirty="0">
              <a:solidFill>
                <a:srgbClr val="0B1320"/>
              </a:solidFill>
              <a:latin typeface="Roboto"/>
              <a:ea typeface="Roboto"/>
              <a:cs typeface="Roboto"/>
              <a:sym typeface="Roboto"/>
            </a:endParaRPr>
          </a:p>
        </p:txBody>
      </p:sp>
      <p:pic>
        <p:nvPicPr>
          <p:cNvPr id="2" name="Picture 1" descr="A logo with a dolphin&#10;&#10;Description automatically generated">
            <a:extLst>
              <a:ext uri="{FF2B5EF4-FFF2-40B4-BE49-F238E27FC236}">
                <a16:creationId xmlns:a16="http://schemas.microsoft.com/office/drawing/2014/main" id="{C8121A1A-FC95-6BE9-DCF8-94500F3A548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1010" y="3193389"/>
            <a:ext cx="6981398" cy="3900222"/>
          </a:xfrm>
          <a:prstGeom prst="rect">
            <a:avLst/>
          </a:prstGeom>
          <a:noFill/>
          <a:ln>
            <a:noFill/>
          </a:ln>
        </p:spPr>
      </p:pic>
    </p:spTree>
    <p:extLst>
      <p:ext uri="{BB962C8B-B14F-4D97-AF65-F5344CB8AC3E}">
        <p14:creationId xmlns:p14="http://schemas.microsoft.com/office/powerpoint/2010/main" val="158672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a:solidFill>
                  <a:schemeClr val="tx1">
                    <a:lumMod val="50000"/>
                    <a:lumOff val="50000"/>
                  </a:schemeClr>
                </a:solidFill>
                <a:latin typeface="Playfair Display Black"/>
                <a:ea typeface="Playfair Display Black"/>
                <a:cs typeface="Playfair Display Black"/>
                <a:sym typeface="Playfair Display Black"/>
              </a:rPr>
              <a:t>Front</a:t>
            </a: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90"/>
            <a:ext cx="16834818" cy="3000821"/>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EJS</a:t>
            </a:r>
            <a:r>
              <a:rPr lang="en-US" sz="3000">
                <a:solidFill>
                  <a:srgbClr val="0B1320"/>
                </a:solidFill>
                <a:latin typeface="Roboto"/>
                <a:ea typeface="Roboto"/>
                <a:cs typeface="Roboto"/>
                <a:sym typeface="Roboto"/>
              </a:rPr>
              <a:t>:</a:t>
            </a:r>
            <a:r>
              <a:rPr lang="vi-VN" sz="3000">
                <a:solidFill>
                  <a:srgbClr val="0B1320"/>
                </a:solidFill>
                <a:latin typeface="Roboto"/>
                <a:ea typeface="Roboto"/>
                <a:cs typeface="Roboto"/>
                <a:sym typeface="Roboto"/>
              </a:rPr>
              <a:t> viết tắt của “Embedded JavaScript” là một ngôn ngữ mẫu (template language) được sử dụng trong phát triển ứng dụng web. Nó giúp phát triển các trang web động bằng cách cho phép tạo ra các mẫu HTML được kết hợp với mã JavaScript. EJS thường được sử dụng cùng với Node.js và các framework web như Express để tạo giao diện người dùng động dựa trên dữ liệu từ máy chủ.</a:t>
            </a:r>
          </a:p>
        </p:txBody>
      </p:sp>
      <p:sp>
        <p:nvSpPr>
          <p:cNvPr id="4" name="Google Shape;658;p28">
            <a:extLst>
              <a:ext uri="{FF2B5EF4-FFF2-40B4-BE49-F238E27FC236}">
                <a16:creationId xmlns:a16="http://schemas.microsoft.com/office/drawing/2014/main" id="{E45E9ACD-564A-AB1F-1F47-8A50F725345E}"/>
              </a:ext>
            </a:extLst>
          </p:cNvPr>
          <p:cNvSpPr txBox="1"/>
          <p:nvPr/>
        </p:nvSpPr>
        <p:spPr>
          <a:xfrm>
            <a:off x="1007115" y="6194211"/>
            <a:ext cx="5081958" cy="60016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a:solidFill>
                  <a:srgbClr val="0B1320"/>
                </a:solidFill>
                <a:latin typeface="Roboto"/>
                <a:ea typeface="Roboto"/>
                <a:cs typeface="Roboto"/>
                <a:sym typeface="Roboto"/>
              </a:rPr>
              <a:t>Một số đặc điểm của EJS:</a:t>
            </a:r>
            <a:endParaRPr lang="vi-VN" sz="3000">
              <a:solidFill>
                <a:srgbClr val="0B1320"/>
              </a:solidFill>
              <a:latin typeface="Roboto"/>
              <a:ea typeface="Roboto"/>
              <a:cs typeface="Roboto"/>
              <a:sym typeface="Roboto"/>
            </a:endParaRPr>
          </a:p>
        </p:txBody>
      </p:sp>
      <p:sp>
        <p:nvSpPr>
          <p:cNvPr id="15" name="Google Shape;658;p28">
            <a:extLst>
              <a:ext uri="{FF2B5EF4-FFF2-40B4-BE49-F238E27FC236}">
                <a16:creationId xmlns:a16="http://schemas.microsoft.com/office/drawing/2014/main" id="{6F248333-9D88-D60F-BADE-9173B5992132}"/>
              </a:ext>
            </a:extLst>
          </p:cNvPr>
          <p:cNvSpPr txBox="1"/>
          <p:nvPr/>
        </p:nvSpPr>
        <p:spPr>
          <a:xfrm>
            <a:off x="6089073" y="6122322"/>
            <a:ext cx="5386759" cy="4201150"/>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Tích hợp dễ dàng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Cú pháp gần gũi với HTML</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Hiển thị dữ liệu động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Cấu trúc kiến thức</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Thay thế biến môi trường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Phát triển web đa ngôn ngữ</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Tương thích với</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104528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dirty="0" err="1">
                <a:solidFill>
                  <a:schemeClr val="tx1">
                    <a:lumMod val="50000"/>
                    <a:lumOff val="50000"/>
                  </a:schemeClr>
                </a:solidFill>
                <a:latin typeface="Playfair Display Black"/>
                <a:sym typeface="Playfair Display Black"/>
              </a:rPr>
              <a:t>Nguyên</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lí</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hoạt</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động</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hệ</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thống</a:t>
            </a:r>
            <a:r>
              <a:rPr lang="en-US" sz="6000" dirty="0">
                <a:solidFill>
                  <a:schemeClr val="tx1">
                    <a:lumMod val="50000"/>
                    <a:lumOff val="50000"/>
                  </a:schemeClr>
                </a:solidFill>
                <a:latin typeface="Playfair Display Black"/>
                <a:sym typeface="Playfair Display Black"/>
              </a:rPr>
              <a:t> Server</a:t>
            </a:r>
            <a:endParaRPr sz="6000" dirty="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90"/>
            <a:ext cx="16834818" cy="3600986"/>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dirty="0">
                <a:solidFill>
                  <a:srgbClr val="0B1320"/>
                </a:solidFill>
                <a:latin typeface="Roboto"/>
                <a:ea typeface="Roboto"/>
                <a:cs typeface="Roboto"/>
                <a:sym typeface="Roboto"/>
              </a:rPr>
              <a:t>Server </a:t>
            </a:r>
            <a:r>
              <a:rPr lang="en-US" sz="3000" dirty="0" err="1">
                <a:solidFill>
                  <a:srgbClr val="0B1320"/>
                </a:solidFill>
                <a:latin typeface="Roboto"/>
                <a:ea typeface="Roboto"/>
                <a:cs typeface="Roboto"/>
                <a:sym typeface="Roboto"/>
              </a:rPr>
              <a:t>được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xây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dựng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bằng</a:t>
            </a:r>
            <a:r>
              <a:rPr lang="en-US" sz="3000" dirty="0">
                <a:solidFill>
                  <a:srgbClr val="0B1320"/>
                </a:solidFill>
                <a:latin typeface="Roboto"/>
                <a:ea typeface="Roboto"/>
                <a:cs typeface="Roboto"/>
                <a:sym typeface="Roboto"/>
              </a:rPr>
              <a:t> Framework Node.js </a:t>
            </a:r>
            <a:r>
              <a:rPr lang="en-US" sz="3000" dirty="0" err="1">
                <a:solidFill>
                  <a:srgbClr val="0B1320"/>
                </a:solidFill>
                <a:latin typeface="Roboto"/>
                <a:ea typeface="Roboto"/>
                <a:cs typeface="Roboto"/>
                <a:sym typeface="Roboto"/>
              </a:rPr>
              <a:t>theo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mô</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hình</a:t>
            </a:r>
            <a:r>
              <a:rPr lang="en-US" sz="3000" dirty="0">
                <a:solidFill>
                  <a:srgbClr val="0B1320"/>
                </a:solidFill>
                <a:latin typeface="Roboto"/>
                <a:ea typeface="Roboto"/>
                <a:cs typeface="Roboto"/>
                <a:sym typeface="Roboto"/>
              </a:rPr>
              <a:t> MVC( Model- View- Controller). </a:t>
            </a:r>
            <a:r>
              <a:rPr lang="en-US" sz="3000" dirty="0" err="1">
                <a:solidFill>
                  <a:srgbClr val="0B1320"/>
                </a:solidFill>
                <a:latin typeface="Roboto"/>
                <a:ea typeface="Roboto"/>
                <a:cs typeface="Roboto"/>
                <a:sym typeface="Roboto"/>
              </a:rPr>
              <a:t>Hệ</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thống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điều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khiển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chế</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độ</a:t>
            </a:r>
            <a:r>
              <a:rPr lang="en-US" sz="3000" dirty="0">
                <a:solidFill>
                  <a:srgbClr val="0B1320"/>
                </a:solidFill>
                <a:latin typeface="Roboto"/>
                <a:ea typeface="Roboto"/>
                <a:cs typeface="Roboto"/>
                <a:sym typeface="Roboto"/>
              </a:rPr>
              <a:t>: Manual, Auto. Server </a:t>
            </a:r>
            <a:r>
              <a:rPr lang="en-US" sz="3000" dirty="0" err="1">
                <a:solidFill>
                  <a:srgbClr val="0B1320"/>
                </a:solidFill>
                <a:latin typeface="Roboto"/>
                <a:ea typeface="Roboto"/>
                <a:cs typeface="Roboto"/>
                <a:sym typeface="Roboto"/>
              </a:rPr>
              <a:t>thực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đổi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liệu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trực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tiếp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với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NodeMCU</a:t>
            </a:r>
            <a:r>
              <a:rPr lang="en-US" sz="3000" dirty="0">
                <a:solidFill>
                  <a:srgbClr val="0B1320"/>
                </a:solidFill>
                <a:latin typeface="Roboto"/>
                <a:ea typeface="Roboto"/>
                <a:cs typeface="Roboto"/>
                <a:sym typeface="Roboto"/>
              </a:rPr>
              <a:t> qua </a:t>
            </a:r>
            <a:r>
              <a:rPr lang="en-US" sz="3000" dirty="0" err="1">
                <a:solidFill>
                  <a:srgbClr val="0B1320"/>
                </a:solidFill>
                <a:latin typeface="Roboto"/>
                <a:ea typeface="Roboto"/>
                <a:cs typeface="Roboto"/>
                <a:sym typeface="Roboto"/>
              </a:rPr>
              <a:t>giao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thức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Websocket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đồng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thời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giao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tiếp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với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hệ</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thống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nhận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biển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số</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xe</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lưu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thông</a:t>
            </a:r>
            <a:r>
              <a:rPr lang="en-US" sz="3000" dirty="0">
                <a:solidFill>
                  <a:srgbClr val="0B1320"/>
                </a:solidFill>
                <a:latin typeface="Roboto"/>
                <a:ea typeface="Roboto"/>
                <a:cs typeface="Roboto"/>
                <a:sym typeface="Roboto"/>
              </a:rPr>
              <a:t> tin </a:t>
            </a:r>
            <a:r>
              <a:rPr lang="en-US" sz="3000" dirty="0" err="1">
                <a:solidFill>
                  <a:srgbClr val="0B1320"/>
                </a:solidFill>
                <a:latin typeface="Roboto"/>
                <a:ea typeface="Roboto"/>
                <a:cs typeface="Roboto"/>
                <a:sym typeface="Roboto"/>
              </a:rPr>
              <a:t>biển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số</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xe</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phục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vụ</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việc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giám</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sát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phương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ra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bãi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xe</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Mỗi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lần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phương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đi</a:t>
            </a:r>
            <a:r>
              <a:rPr lang="en-US" sz="3000" dirty="0">
                <a:solidFill>
                  <a:srgbClr val="0B1320"/>
                </a:solidFill>
                <a:latin typeface="Roboto"/>
                <a:ea typeface="Roboto"/>
                <a:cs typeface="Roboto"/>
                <a:sym typeface="Roboto"/>
              </a:rPr>
              <a:t> qua </a:t>
            </a:r>
            <a:r>
              <a:rPr lang="en-US" sz="3000" dirty="0" err="1">
                <a:solidFill>
                  <a:srgbClr val="0B1320"/>
                </a:solidFill>
                <a:latin typeface="Roboto"/>
                <a:ea typeface="Roboto"/>
                <a:cs typeface="Roboto"/>
                <a:sym typeface="Roboto"/>
              </a:rPr>
              <a:t>cổng</a:t>
            </a:r>
            <a:r>
              <a:rPr lang="en-US" sz="3000" dirty="0">
                <a:solidFill>
                  <a:srgbClr val="0B1320"/>
                </a:solidFill>
                <a:latin typeface="Roboto"/>
                <a:ea typeface="Roboto"/>
                <a:cs typeface="Roboto"/>
                <a:sym typeface="Roboto"/>
              </a:rPr>
              <a:t> barrier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ra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hoặc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bãi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xe</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chung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cư</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lịch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ra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của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xe</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sẽ</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được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lưu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cơ</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sở</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liệu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Người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dùng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sẽ</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tài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khoản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theo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dõi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thông</a:t>
            </a:r>
            <a:r>
              <a:rPr lang="en-US" sz="3000" dirty="0">
                <a:solidFill>
                  <a:srgbClr val="0B1320"/>
                </a:solidFill>
                <a:latin typeface="Roboto"/>
                <a:ea typeface="Roboto"/>
                <a:cs typeface="Roboto"/>
                <a:sym typeface="Roboto"/>
              </a:rPr>
              <a:t> tin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lịch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ra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vào</a:t>
            </a:r>
            <a:r>
              <a:rPr lang="en-US" sz="3000" dirty="0">
                <a:solidFill>
                  <a:srgbClr val="0B1320"/>
                </a:solidFill>
                <a:latin typeface="Roboto"/>
                <a:ea typeface="Roboto"/>
                <a:cs typeface="Roboto"/>
                <a:sym typeface="Roboto"/>
              </a:rPr>
              <a:t>.</a:t>
            </a:r>
            <a:endParaRPr lang="vi-VN" sz="3000" dirty="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9827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Mô hình MVC (Model-View-Controller)</a:t>
            </a:r>
            <a:endParaRPr sz="6000">
              <a:solidFill>
                <a:schemeClr val="tx1">
                  <a:lumMod val="50000"/>
                  <a:lumOff val="50000"/>
                </a:schemeClr>
              </a:solidFill>
            </a:endParaRPr>
          </a:p>
        </p:txBody>
      </p:sp>
      <p:sp>
        <p:nvSpPr>
          <p:cNvPr id="3" name="Google Shape;658;p28">
            <a:extLst>
              <a:ext uri="{FF2B5EF4-FFF2-40B4-BE49-F238E27FC236}">
                <a16:creationId xmlns:a16="http://schemas.microsoft.com/office/drawing/2014/main" id="{250CDB48-452B-6422-8BAD-410821C5EEDE}"/>
              </a:ext>
            </a:extLst>
          </p:cNvPr>
          <p:cNvSpPr txBox="1"/>
          <p:nvPr/>
        </p:nvSpPr>
        <p:spPr>
          <a:xfrm>
            <a:off x="1007115" y="3193390"/>
            <a:ext cx="7575776" cy="6601807"/>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Đây là mô hình thiết kế được sử dụng trong kỹ thuật phần mềm.</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MVC là một mẫu kiến trúc phần mềm để tạo giao diện người dùng trên máy tính.</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MVC chia thành ba phần được kết nối với nhau và mỗi thành phần đều có một nhiệm vụ riêng của nó và độc lập với các thành phần khác.</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MVC được sử dụng rộng rãi trong phát triển web, sự khác biệt được tùy chỉnh liên quan đến sự có mặt của server - client.</a:t>
            </a:r>
          </a:p>
        </p:txBody>
      </p:sp>
      <p:pic>
        <p:nvPicPr>
          <p:cNvPr id="1026" name="Picture 2" descr="MVC là gì? Tổng quan mô hình MVC trong lập trình website từ A - Z">
            <a:extLst>
              <a:ext uri="{FF2B5EF4-FFF2-40B4-BE49-F238E27FC236}">
                <a16:creationId xmlns:a16="http://schemas.microsoft.com/office/drawing/2014/main" id="{7116BEDC-844D-40D2-788F-437905BB3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8618" y="3350285"/>
            <a:ext cx="9000714" cy="612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54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Giới thiệu bài toán</a:t>
            </a:r>
            <a:endParaRPr/>
          </a:p>
        </p:txBody>
      </p:sp>
      <p:cxnSp>
        <p:nvCxnSpPr>
          <p:cNvPr id="666" name="Google Shape;666;p28"/>
          <p:cNvCxnSpPr>
            <a:cxnSpLocks/>
          </p:cNvCxnSpPr>
          <p:nvPr/>
        </p:nvCxnSpPr>
        <p:spPr>
          <a:xfrm>
            <a:off x="10723418" y="1328760"/>
            <a:ext cx="5029180" cy="0"/>
          </a:xfrm>
          <a:prstGeom prst="straightConnector1">
            <a:avLst/>
          </a:prstGeom>
          <a:noFill/>
          <a:ln w="38100" cap="flat" cmpd="sng">
            <a:solidFill>
              <a:srgbClr val="0B1320"/>
            </a:solidFill>
            <a:prstDash val="solid"/>
            <a:round/>
            <a:headEnd type="none" w="sm" len="sm"/>
            <a:tailEnd type="none" w="sm" len="sm"/>
          </a:ln>
        </p:spPr>
      </p:cxn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1856677" y="2307846"/>
            <a:ext cx="14574646"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hệ thống</a:t>
            </a:r>
            <a:endParaRPr sz="6000">
              <a:solidFill>
                <a:schemeClr val="tx1">
                  <a:lumMod val="50000"/>
                  <a:lumOff val="50000"/>
                </a:schemeClr>
              </a:solidFill>
            </a:endParaRPr>
          </a:p>
        </p:txBody>
      </p:sp>
      <p:sp>
        <p:nvSpPr>
          <p:cNvPr id="3" name="Rectangle 2">
            <a:extLst>
              <a:ext uri="{FF2B5EF4-FFF2-40B4-BE49-F238E27FC236}">
                <a16:creationId xmlns:a16="http://schemas.microsoft.com/office/drawing/2014/main" id="{9FC5E7EB-BCBA-3B8F-5F90-A0648F38E32A}"/>
              </a:ext>
            </a:extLst>
          </p:cNvPr>
          <p:cNvSpPr/>
          <p:nvPr/>
        </p:nvSpPr>
        <p:spPr>
          <a:xfrm>
            <a:off x="2938072" y="3623058"/>
            <a:ext cx="12187003" cy="61907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image43.png" descr="A screenshot of a computer&#10;&#10;Description automatically generated">
            <a:extLst>
              <a:ext uri="{FF2B5EF4-FFF2-40B4-BE49-F238E27FC236}">
                <a16:creationId xmlns:a16="http://schemas.microsoft.com/office/drawing/2014/main" id="{5492CDA3-CB15-B3A7-80CF-F93EF0BC5B37}"/>
              </a:ext>
            </a:extLst>
          </p:cNvPr>
          <p:cNvPicPr/>
          <p:nvPr/>
        </p:nvPicPr>
        <p:blipFill>
          <a:blip r:embed="rId4"/>
          <a:srcRect/>
          <a:stretch>
            <a:fillRect/>
          </a:stretch>
        </p:blipFill>
        <p:spPr>
          <a:xfrm>
            <a:off x="2938071" y="3636607"/>
            <a:ext cx="12187003" cy="6177214"/>
          </a:xfrm>
          <a:prstGeom prst="rect">
            <a:avLst/>
          </a:prstGeom>
          <a:ln/>
        </p:spPr>
      </p:pic>
    </p:spTree>
    <p:extLst>
      <p:ext uri="{BB962C8B-B14F-4D97-AF65-F5344CB8AC3E}">
        <p14:creationId xmlns:p14="http://schemas.microsoft.com/office/powerpoint/2010/main" val="225248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157" y="35462"/>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1882560"/>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dirty="0" err="1">
                <a:solidFill>
                  <a:schemeClr val="tx1">
                    <a:lumMod val="50000"/>
                    <a:lumOff val="50000"/>
                  </a:schemeClr>
                </a:solidFill>
                <a:latin typeface="Playfair Display Black"/>
                <a:ea typeface="Playfair Display Black"/>
                <a:cs typeface="Playfair Display Black"/>
                <a:sym typeface="Playfair Display Black"/>
              </a:rPr>
              <a:t>Mô</a:t>
            </a:r>
            <a:r>
              <a:rPr lang="en-US" sz="6000" b="0" i="0" u="none" strike="noStrike" cap="none" dirty="0">
                <a:solidFill>
                  <a:schemeClr val="tx1">
                    <a:lumMod val="50000"/>
                    <a:lumOff val="50000"/>
                  </a:schemeClr>
                </a:solidFill>
                <a:latin typeface="Playfair Display Black"/>
                <a:ea typeface="Playfair Display Black"/>
                <a:cs typeface="Playfair Display Black"/>
                <a:sym typeface="Playfair Display Black"/>
              </a:rPr>
              <a:t> </a:t>
            </a:r>
            <a:r>
              <a:rPr lang="en-US" sz="6000" b="0" i="0" u="none" strike="noStrike" cap="none" dirty="0" err="1">
                <a:solidFill>
                  <a:schemeClr val="tx1">
                    <a:lumMod val="50000"/>
                    <a:lumOff val="50000"/>
                  </a:schemeClr>
                </a:solidFill>
                <a:latin typeface="Playfair Display Black"/>
                <a:ea typeface="Playfair Display Black"/>
                <a:cs typeface="Playfair Display Black"/>
                <a:sym typeface="Playfair Display Black"/>
              </a:rPr>
              <a:t>hình</a:t>
            </a:r>
            <a:r>
              <a:rPr lang="en-US" sz="6000" b="0" i="0" u="none" strike="noStrike" cap="none" dirty="0">
                <a:solidFill>
                  <a:schemeClr val="tx1">
                    <a:lumMod val="50000"/>
                    <a:lumOff val="50000"/>
                  </a:schemeClr>
                </a:solidFill>
                <a:latin typeface="Playfair Display Black"/>
                <a:ea typeface="Playfair Display Black"/>
                <a:cs typeface="Playfair Display Black"/>
                <a:sym typeface="Playfair Display Black"/>
              </a:rPr>
              <a:t> MVC</a:t>
            </a:r>
            <a:endParaRPr sz="6000" dirty="0">
              <a:solidFill>
                <a:schemeClr val="tx1">
                  <a:lumMod val="50000"/>
                  <a:lumOff val="50000"/>
                </a:schemeClr>
              </a:solidFill>
            </a:endParaRPr>
          </a:p>
        </p:txBody>
      </p:sp>
      <p:grpSp>
        <p:nvGrpSpPr>
          <p:cNvPr id="2" name="Google Shape;153;p15">
            <a:extLst>
              <a:ext uri="{FF2B5EF4-FFF2-40B4-BE49-F238E27FC236}">
                <a16:creationId xmlns:a16="http://schemas.microsoft.com/office/drawing/2014/main" id="{2E8FB866-311A-6AC4-99A8-94DBD5E46ACA}"/>
              </a:ext>
            </a:extLst>
          </p:cNvPr>
          <p:cNvGrpSpPr/>
          <p:nvPr/>
        </p:nvGrpSpPr>
        <p:grpSpPr>
          <a:xfrm>
            <a:off x="0" y="4195488"/>
            <a:ext cx="5321513" cy="5829823"/>
            <a:chOff x="0" y="-38100"/>
            <a:chExt cx="1490774" cy="1194732"/>
          </a:xfrm>
        </p:grpSpPr>
        <p:sp>
          <p:nvSpPr>
            <p:cNvPr id="3" name="Google Shape;154;p15">
              <a:extLst>
                <a:ext uri="{FF2B5EF4-FFF2-40B4-BE49-F238E27FC236}">
                  <a16:creationId xmlns:a16="http://schemas.microsoft.com/office/drawing/2014/main" id="{53E789A1-0039-2946-07D0-94F3CDB3C174}"/>
                </a:ext>
              </a:extLst>
            </p:cNvPr>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p15">
              <a:extLst>
                <a:ext uri="{FF2B5EF4-FFF2-40B4-BE49-F238E27FC236}">
                  <a16:creationId xmlns:a16="http://schemas.microsoft.com/office/drawing/2014/main" id="{D7AC2D47-4B48-B6DD-0D4C-A0A8EBA0815C}"/>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 name="Google Shape;156;p15">
            <a:extLst>
              <a:ext uri="{FF2B5EF4-FFF2-40B4-BE49-F238E27FC236}">
                <a16:creationId xmlns:a16="http://schemas.microsoft.com/office/drawing/2014/main" id="{AEF071BF-355B-13CD-4E8A-D09DA9CDDBA4}"/>
              </a:ext>
            </a:extLst>
          </p:cNvPr>
          <p:cNvGrpSpPr/>
          <p:nvPr/>
        </p:nvGrpSpPr>
        <p:grpSpPr>
          <a:xfrm>
            <a:off x="251519" y="2992245"/>
            <a:ext cx="4975250" cy="3230765"/>
            <a:chOff x="0" y="-38100"/>
            <a:chExt cx="1129234" cy="850900"/>
          </a:xfrm>
        </p:grpSpPr>
        <p:sp>
          <p:nvSpPr>
            <p:cNvPr id="17" name="Google Shape;157;p15">
              <a:extLst>
                <a:ext uri="{FF2B5EF4-FFF2-40B4-BE49-F238E27FC236}">
                  <a16:creationId xmlns:a16="http://schemas.microsoft.com/office/drawing/2014/main" id="{82117235-8623-166B-6C52-1F5D1D534202}"/>
                </a:ext>
              </a:extLst>
            </p:cNvPr>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8;p15">
              <a:extLst>
                <a:ext uri="{FF2B5EF4-FFF2-40B4-BE49-F238E27FC236}">
                  <a16:creationId xmlns:a16="http://schemas.microsoft.com/office/drawing/2014/main" id="{1C01E6F3-6E49-750E-364A-764B1C187E23}"/>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 name="Google Shape;159;p15">
            <a:extLst>
              <a:ext uri="{FF2B5EF4-FFF2-40B4-BE49-F238E27FC236}">
                <a16:creationId xmlns:a16="http://schemas.microsoft.com/office/drawing/2014/main" id="{FC73295E-79B1-B619-5330-05A9B7557188}"/>
              </a:ext>
            </a:extLst>
          </p:cNvPr>
          <p:cNvSpPr txBox="1"/>
          <p:nvPr/>
        </p:nvSpPr>
        <p:spPr>
          <a:xfrm>
            <a:off x="25143" y="4584633"/>
            <a:ext cx="5152767" cy="4307333"/>
          </a:xfrm>
          <a:prstGeom prst="rect">
            <a:avLst/>
          </a:prstGeom>
          <a:noFill/>
          <a:ln>
            <a:noFill/>
          </a:ln>
        </p:spPr>
        <p:txBody>
          <a:bodyPr spcFirstLastPara="1" wrap="square" lIns="0" tIns="0" rIns="0" bIns="0" anchor="t" anchorCtr="0">
            <a:spAutoFit/>
          </a:bodyPr>
          <a:lstStyle/>
          <a:p>
            <a:pPr marL="269875" lvl="1" algn="just">
              <a:lnSpc>
                <a:spcPct val="140016"/>
              </a:lnSpc>
              <a:buClr>
                <a:srgbClr val="0B1320"/>
              </a:buClr>
              <a:buSzPts val="2499"/>
            </a:pPr>
            <a:r>
              <a:rPr lang="en-US" sz="2499" dirty="0" err="1">
                <a:solidFill>
                  <a:srgbClr val="0B1320"/>
                </a:solidFill>
                <a:latin typeface="Roboto"/>
                <a:ea typeface="Roboto"/>
                <a:cs typeface="Roboto"/>
                <a:sym typeface="Roboto"/>
              </a:rPr>
              <a:t>Bộ</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phận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kết</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nối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với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cơ</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sở</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dữ</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liệu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quản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lí</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dữ</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liệu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về</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thông</a:t>
            </a:r>
            <a:r>
              <a:rPr lang="en-US" sz="2499" dirty="0">
                <a:solidFill>
                  <a:srgbClr val="0B1320"/>
                </a:solidFill>
                <a:latin typeface="Roboto"/>
                <a:ea typeface="Roboto"/>
                <a:cs typeface="Roboto"/>
                <a:sym typeface="Roboto"/>
              </a:rPr>
              <a:t> tin </a:t>
            </a:r>
            <a:r>
              <a:rPr lang="en-US" sz="2499" dirty="0" err="1">
                <a:solidFill>
                  <a:srgbClr val="0B1320"/>
                </a:solidFill>
                <a:latin typeface="Roboto"/>
                <a:ea typeface="Roboto"/>
                <a:cs typeface="Roboto"/>
                <a:sym typeface="Roboto"/>
              </a:rPr>
              <a:t>thẻ</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thông</a:t>
            </a:r>
            <a:r>
              <a:rPr lang="en-US" sz="2499" dirty="0">
                <a:solidFill>
                  <a:srgbClr val="0B1320"/>
                </a:solidFill>
                <a:latin typeface="Roboto"/>
                <a:ea typeface="Roboto"/>
                <a:cs typeface="Roboto"/>
                <a:sym typeface="Roboto"/>
              </a:rPr>
              <a:t> tin </a:t>
            </a:r>
            <a:r>
              <a:rPr lang="en-US" sz="2499" dirty="0" err="1">
                <a:solidFill>
                  <a:srgbClr val="0B1320"/>
                </a:solidFill>
                <a:latin typeface="Roboto"/>
                <a:ea typeface="Roboto"/>
                <a:cs typeface="Roboto"/>
                <a:sym typeface="Roboto"/>
              </a:rPr>
              <a:t>phương</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tiện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thời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gian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ra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vào</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thông</a:t>
            </a:r>
            <a:r>
              <a:rPr lang="en-US" sz="2499" dirty="0">
                <a:solidFill>
                  <a:srgbClr val="0B1320"/>
                </a:solidFill>
                <a:latin typeface="Roboto"/>
                <a:ea typeface="Roboto"/>
                <a:cs typeface="Roboto"/>
                <a:sym typeface="Roboto"/>
              </a:rPr>
              <a:t> tin </a:t>
            </a:r>
            <a:r>
              <a:rPr lang="en-US" sz="2499" dirty="0" err="1">
                <a:solidFill>
                  <a:srgbClr val="0B1320"/>
                </a:solidFill>
                <a:latin typeface="Roboto"/>
                <a:ea typeface="Roboto"/>
                <a:cs typeface="Roboto"/>
                <a:sym typeface="Roboto"/>
              </a:rPr>
              <a:t>người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dùng</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trạng</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thái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phương</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tiện</a:t>
            </a:r>
            <a:r>
              <a:rPr lang="en-US" sz="2499" dirty="0">
                <a:solidFill>
                  <a:srgbClr val="0B1320"/>
                </a:solidFill>
                <a:latin typeface="Roboto"/>
                <a:ea typeface="Roboto"/>
                <a:cs typeface="Roboto"/>
                <a:sym typeface="Roboto"/>
              </a:rPr>
              <a:t>, … Model </a:t>
            </a:r>
            <a:r>
              <a:rPr lang="en-US" sz="2499" dirty="0" err="1">
                <a:solidFill>
                  <a:srgbClr val="0B1320"/>
                </a:solidFill>
                <a:latin typeface="Roboto"/>
                <a:ea typeface="Roboto"/>
                <a:cs typeface="Roboto"/>
                <a:sym typeface="Roboto"/>
              </a:rPr>
              <a:t>xử</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lí</a:t>
            </a:r>
            <a:r>
              <a:rPr lang="en-US" sz="2499" dirty="0">
                <a:solidFill>
                  <a:srgbClr val="0B1320"/>
                </a:solidFill>
                <a:latin typeface="Roboto"/>
                <a:ea typeface="Roboto"/>
                <a:cs typeface="Roboto"/>
                <a:sym typeface="Roboto"/>
              </a:rPr>
              <a:t> logic </a:t>
            </a:r>
            <a:r>
              <a:rPr lang="en-US" sz="2499" dirty="0" err="1">
                <a:solidFill>
                  <a:srgbClr val="0B1320"/>
                </a:solidFill>
                <a:latin typeface="Roboto"/>
                <a:ea typeface="Roboto"/>
                <a:cs typeface="Roboto"/>
                <a:sym typeface="Roboto"/>
              </a:rPr>
              <a:t>dữ</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liệu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và</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quyết</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định</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khi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nào</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cần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gửi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tín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hiệu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cho</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NodeMCU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để</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mở</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hoặc</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đóng</a:t>
            </a:r>
            <a:r>
              <a:rPr lang="en-US" sz="2499" dirty="0">
                <a:solidFill>
                  <a:srgbClr val="0B1320"/>
                </a:solidFill>
                <a:latin typeface="Roboto"/>
                <a:ea typeface="Roboto"/>
                <a:cs typeface="Roboto"/>
                <a:sym typeface="Roboto"/>
              </a:rPr>
              <a:t> barrier.</a:t>
            </a:r>
            <a:endParaRPr lang="vi-VN" sz="2499" dirty="0">
              <a:solidFill>
                <a:srgbClr val="0B1320"/>
              </a:solidFill>
              <a:latin typeface="Roboto"/>
              <a:ea typeface="Roboto"/>
              <a:cs typeface="Roboto"/>
              <a:sym typeface="Roboto"/>
            </a:endParaRPr>
          </a:p>
        </p:txBody>
      </p:sp>
      <p:sp>
        <p:nvSpPr>
          <p:cNvPr id="20" name="Google Shape;160;p15">
            <a:extLst>
              <a:ext uri="{FF2B5EF4-FFF2-40B4-BE49-F238E27FC236}">
                <a16:creationId xmlns:a16="http://schemas.microsoft.com/office/drawing/2014/main" id="{ED1754D2-C701-94EF-2012-7F18509BE19F}"/>
              </a:ext>
            </a:extLst>
          </p:cNvPr>
          <p:cNvSpPr txBox="1"/>
          <p:nvPr/>
        </p:nvSpPr>
        <p:spPr>
          <a:xfrm>
            <a:off x="1891991" y="3280814"/>
            <a:ext cx="3484765"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F3F6FA"/>
                </a:solidFill>
                <a:latin typeface="Playfair Display Black"/>
                <a:ea typeface="Playfair Display Black"/>
                <a:cs typeface="Playfair Display Black"/>
                <a:sym typeface="Playfair Display Black"/>
              </a:rPr>
              <a:t>Model</a:t>
            </a:r>
            <a:endParaRPr dirty="0"/>
          </a:p>
        </p:txBody>
      </p:sp>
      <p:grpSp>
        <p:nvGrpSpPr>
          <p:cNvPr id="21" name="Google Shape;161;p15">
            <a:extLst>
              <a:ext uri="{FF2B5EF4-FFF2-40B4-BE49-F238E27FC236}">
                <a16:creationId xmlns:a16="http://schemas.microsoft.com/office/drawing/2014/main" id="{F6EE6184-2DF7-7859-1DA2-4D3BF94246B5}"/>
              </a:ext>
            </a:extLst>
          </p:cNvPr>
          <p:cNvGrpSpPr/>
          <p:nvPr/>
        </p:nvGrpSpPr>
        <p:grpSpPr>
          <a:xfrm>
            <a:off x="5400391" y="4372614"/>
            <a:ext cx="7414326" cy="5688326"/>
            <a:chOff x="-145321" y="-56470"/>
            <a:chExt cx="1490774" cy="1498159"/>
          </a:xfrm>
        </p:grpSpPr>
        <p:sp>
          <p:nvSpPr>
            <p:cNvPr id="22" name="Google Shape;162;p15">
              <a:extLst>
                <a:ext uri="{FF2B5EF4-FFF2-40B4-BE49-F238E27FC236}">
                  <a16:creationId xmlns:a16="http://schemas.microsoft.com/office/drawing/2014/main" id="{ED2ED833-7536-A568-5588-BE044F6286B9}"/>
                </a:ext>
              </a:extLst>
            </p:cNvPr>
            <p:cNvSpPr/>
            <p:nvPr/>
          </p:nvSpPr>
          <p:spPr>
            <a:xfrm>
              <a:off x="-145321" y="-56470"/>
              <a:ext cx="1490774" cy="1498159"/>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63;p15">
              <a:extLst>
                <a:ext uri="{FF2B5EF4-FFF2-40B4-BE49-F238E27FC236}">
                  <a16:creationId xmlns:a16="http://schemas.microsoft.com/office/drawing/2014/main" id="{19DBBBE0-4FDC-9F6F-E3A1-51DB687471DA}"/>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 name="Google Shape;164;p15">
            <a:extLst>
              <a:ext uri="{FF2B5EF4-FFF2-40B4-BE49-F238E27FC236}">
                <a16:creationId xmlns:a16="http://schemas.microsoft.com/office/drawing/2014/main" id="{2FB69764-6586-C768-F4E0-EF147D4D025C}"/>
              </a:ext>
            </a:extLst>
          </p:cNvPr>
          <p:cNvGrpSpPr/>
          <p:nvPr/>
        </p:nvGrpSpPr>
        <p:grpSpPr>
          <a:xfrm>
            <a:off x="5546374" y="3000180"/>
            <a:ext cx="6619520" cy="3230765"/>
            <a:chOff x="0" y="-38100"/>
            <a:chExt cx="1129234" cy="850900"/>
          </a:xfrm>
        </p:grpSpPr>
        <p:sp>
          <p:nvSpPr>
            <p:cNvPr id="25" name="Google Shape;165;p15">
              <a:extLst>
                <a:ext uri="{FF2B5EF4-FFF2-40B4-BE49-F238E27FC236}">
                  <a16:creationId xmlns:a16="http://schemas.microsoft.com/office/drawing/2014/main" id="{5C786836-D5E8-BAA8-ADA5-96F64735BDE0}"/>
                </a:ext>
              </a:extLst>
            </p:cNvPr>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6;p15">
              <a:extLst>
                <a:ext uri="{FF2B5EF4-FFF2-40B4-BE49-F238E27FC236}">
                  <a16:creationId xmlns:a16="http://schemas.microsoft.com/office/drawing/2014/main" id="{53B10FA1-F53A-CA27-01C4-CFD342FE5831}"/>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 name="Google Shape;167;p15">
            <a:extLst>
              <a:ext uri="{FF2B5EF4-FFF2-40B4-BE49-F238E27FC236}">
                <a16:creationId xmlns:a16="http://schemas.microsoft.com/office/drawing/2014/main" id="{3C3C5DB0-E64E-5E21-7BE1-D6489931292A}"/>
              </a:ext>
            </a:extLst>
          </p:cNvPr>
          <p:cNvGrpSpPr/>
          <p:nvPr/>
        </p:nvGrpSpPr>
        <p:grpSpPr>
          <a:xfrm>
            <a:off x="13045803" y="4398160"/>
            <a:ext cx="5141301" cy="5610391"/>
            <a:chOff x="0" y="-49530"/>
            <a:chExt cx="1490774" cy="1206162"/>
          </a:xfrm>
        </p:grpSpPr>
        <p:sp>
          <p:nvSpPr>
            <p:cNvPr id="28" name="Google Shape;168;p15">
              <a:extLst>
                <a:ext uri="{FF2B5EF4-FFF2-40B4-BE49-F238E27FC236}">
                  <a16:creationId xmlns:a16="http://schemas.microsoft.com/office/drawing/2014/main" id="{F5AB2998-D5C2-9A0A-BB1E-A354160E1B6D}"/>
                </a:ext>
              </a:extLst>
            </p:cNvPr>
            <p:cNvSpPr/>
            <p:nvPr/>
          </p:nvSpPr>
          <p:spPr>
            <a:xfrm>
              <a:off x="0" y="-49530"/>
              <a:ext cx="1490774" cy="120616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p15">
              <a:extLst>
                <a:ext uri="{FF2B5EF4-FFF2-40B4-BE49-F238E27FC236}">
                  <a16:creationId xmlns:a16="http://schemas.microsoft.com/office/drawing/2014/main" id="{1EEB2F19-417A-37D4-5901-361D5B19D519}"/>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 name="Google Shape;170;p15">
            <a:extLst>
              <a:ext uri="{FF2B5EF4-FFF2-40B4-BE49-F238E27FC236}">
                <a16:creationId xmlns:a16="http://schemas.microsoft.com/office/drawing/2014/main" id="{8385A93D-B633-93C5-1D4C-CD1C29B68F79}"/>
              </a:ext>
            </a:extLst>
          </p:cNvPr>
          <p:cNvGrpSpPr/>
          <p:nvPr/>
        </p:nvGrpSpPr>
        <p:grpSpPr>
          <a:xfrm>
            <a:off x="13320227" y="3040252"/>
            <a:ext cx="4521706" cy="3230765"/>
            <a:chOff x="0" y="-38100"/>
            <a:chExt cx="1129234" cy="850900"/>
          </a:xfrm>
        </p:grpSpPr>
        <p:sp>
          <p:nvSpPr>
            <p:cNvPr id="31" name="Google Shape;171;p15">
              <a:extLst>
                <a:ext uri="{FF2B5EF4-FFF2-40B4-BE49-F238E27FC236}">
                  <a16:creationId xmlns:a16="http://schemas.microsoft.com/office/drawing/2014/main" id="{25F3B602-2E37-5DA7-A795-A08C3A06D949}"/>
                </a:ext>
              </a:extLst>
            </p:cNvPr>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72;p15">
              <a:extLst>
                <a:ext uri="{FF2B5EF4-FFF2-40B4-BE49-F238E27FC236}">
                  <a16:creationId xmlns:a16="http://schemas.microsoft.com/office/drawing/2014/main" id="{AB1FF18B-BF52-AA4A-B58C-80723BEB0D73}"/>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 name="Google Shape;173;p15">
            <a:extLst>
              <a:ext uri="{FF2B5EF4-FFF2-40B4-BE49-F238E27FC236}">
                <a16:creationId xmlns:a16="http://schemas.microsoft.com/office/drawing/2014/main" id="{14060416-9C39-B0E9-D3FD-663183E6D64C}"/>
              </a:ext>
            </a:extLst>
          </p:cNvPr>
          <p:cNvSpPr txBox="1"/>
          <p:nvPr/>
        </p:nvSpPr>
        <p:spPr>
          <a:xfrm>
            <a:off x="5450338" y="4466551"/>
            <a:ext cx="7028088" cy="5384166"/>
          </a:xfrm>
          <a:prstGeom prst="rect">
            <a:avLst/>
          </a:prstGeom>
          <a:noFill/>
          <a:ln>
            <a:noFill/>
          </a:ln>
        </p:spPr>
        <p:txBody>
          <a:bodyPr spcFirstLastPara="1" wrap="square" lIns="0" tIns="0" rIns="0" bIns="0" anchor="t" anchorCtr="0">
            <a:spAutoFit/>
          </a:bodyPr>
          <a:lstStyle/>
          <a:p>
            <a:pPr marL="269875" lvl="1" algn="just">
              <a:lnSpc>
                <a:spcPct val="140016"/>
              </a:lnSpc>
              <a:buClr>
                <a:srgbClr val="0B1320"/>
              </a:buClr>
              <a:buSzPts val="2499"/>
            </a:pPr>
            <a:r>
              <a:rPr lang="en-US" sz="2499" dirty="0">
                <a:solidFill>
                  <a:srgbClr val="0B1320"/>
                </a:solidFill>
                <a:latin typeface="Roboto"/>
                <a:ea typeface="Roboto"/>
                <a:cs typeface="Roboto"/>
                <a:sym typeface="Roboto"/>
              </a:rPr>
              <a:t>Giao </a:t>
            </a:r>
            <a:r>
              <a:rPr lang="en-US" sz="2499" dirty="0" err="1">
                <a:solidFill>
                  <a:srgbClr val="0B1320"/>
                </a:solidFill>
                <a:latin typeface="Roboto"/>
                <a:ea typeface="Roboto"/>
                <a:cs typeface="Roboto"/>
                <a:sym typeface="Roboto"/>
              </a:rPr>
              <a:t>diện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người</a:t>
            </a:r>
            <a:r>
              <a:rPr lang="en-US" sz="2499" dirty="0">
                <a:solidFill>
                  <a:srgbClr val="0B1320"/>
                </a:solidFill>
                <a:latin typeface="Roboto"/>
                <a:ea typeface="Roboto"/>
                <a:cs typeface="Roboto"/>
                <a:sym typeface="Roboto"/>
              </a:rPr>
              <a:t> dung, </a:t>
            </a:r>
            <a:r>
              <a:rPr lang="en-US" sz="2499" dirty="0" err="1">
                <a:solidFill>
                  <a:srgbClr val="0B1320"/>
                </a:solidFill>
                <a:latin typeface="Roboto"/>
                <a:ea typeface="Roboto"/>
                <a:cs typeface="Roboto"/>
                <a:sym typeface="Roboto"/>
              </a:rPr>
              <a:t>nơi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họ</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có</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thể</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xem</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thông</a:t>
            </a:r>
            <a:r>
              <a:rPr lang="en-US" sz="2499" dirty="0">
                <a:solidFill>
                  <a:srgbClr val="0B1320"/>
                </a:solidFill>
                <a:latin typeface="Roboto"/>
                <a:ea typeface="Roboto"/>
                <a:cs typeface="Roboto"/>
                <a:sym typeface="Roboto"/>
              </a:rPr>
              <a:t> tin </a:t>
            </a:r>
            <a:r>
              <a:rPr lang="en-US" sz="2499" dirty="0" err="1">
                <a:solidFill>
                  <a:srgbClr val="0B1320"/>
                </a:solidFill>
                <a:latin typeface="Roboto"/>
                <a:ea typeface="Roboto"/>
                <a:cs typeface="Roboto"/>
                <a:sym typeface="Roboto"/>
              </a:rPr>
              <a:t>cá</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nhân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thông</a:t>
            </a:r>
            <a:r>
              <a:rPr lang="en-US" sz="2499" dirty="0">
                <a:solidFill>
                  <a:srgbClr val="0B1320"/>
                </a:solidFill>
                <a:latin typeface="Roboto"/>
                <a:ea typeface="Roboto"/>
                <a:cs typeface="Roboto"/>
                <a:sym typeface="Roboto"/>
              </a:rPr>
              <a:t> tin </a:t>
            </a:r>
            <a:r>
              <a:rPr lang="en-US" sz="2499" dirty="0" err="1">
                <a:solidFill>
                  <a:srgbClr val="0B1320"/>
                </a:solidFill>
                <a:latin typeface="Roboto"/>
                <a:ea typeface="Roboto"/>
                <a:cs typeface="Roboto"/>
                <a:sym typeface="Roboto"/>
              </a:rPr>
              <a:t>phương</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tiện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thông</a:t>
            </a:r>
            <a:r>
              <a:rPr lang="en-US" sz="2499" dirty="0">
                <a:solidFill>
                  <a:srgbClr val="0B1320"/>
                </a:solidFill>
                <a:latin typeface="Roboto"/>
                <a:ea typeface="Roboto"/>
                <a:cs typeface="Roboto"/>
                <a:sym typeface="Roboto"/>
              </a:rPr>
              <a:t> tin </a:t>
            </a:r>
            <a:r>
              <a:rPr lang="en-US" sz="2499" dirty="0" err="1">
                <a:solidFill>
                  <a:srgbClr val="0B1320"/>
                </a:solidFill>
                <a:latin typeface="Roboto"/>
                <a:ea typeface="Roboto"/>
                <a:cs typeface="Roboto"/>
                <a:sym typeface="Roboto"/>
              </a:rPr>
              <a:t>thẻ</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lịch</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sử</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ra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vào</a:t>
            </a:r>
            <a:r>
              <a:rPr lang="en-US" sz="2499" dirty="0">
                <a:solidFill>
                  <a:srgbClr val="0B1320"/>
                </a:solidFill>
                <a:latin typeface="Roboto"/>
                <a:ea typeface="Roboto"/>
                <a:cs typeface="Roboto"/>
                <a:sym typeface="Roboto"/>
              </a:rPr>
              <a:t>. </a:t>
            </a:r>
          </a:p>
          <a:p>
            <a:pPr marL="269875" lvl="1" algn="just">
              <a:lnSpc>
                <a:spcPct val="140016"/>
              </a:lnSpc>
              <a:buClr>
                <a:srgbClr val="0B1320"/>
              </a:buClr>
              <a:buSzPts val="2499"/>
            </a:pPr>
            <a:r>
              <a:rPr lang="en-US" sz="2499" dirty="0">
                <a:solidFill>
                  <a:srgbClr val="0B1320"/>
                </a:solidFill>
                <a:latin typeface="Roboto"/>
                <a:ea typeface="Roboto"/>
                <a:cs typeface="Roboto"/>
                <a:sym typeface="Roboto"/>
              </a:rPr>
              <a:t>Admin: Giao </a:t>
            </a:r>
            <a:r>
              <a:rPr lang="en-US" sz="2499" dirty="0" err="1">
                <a:solidFill>
                  <a:srgbClr val="0B1320"/>
                </a:solidFill>
                <a:latin typeface="Roboto"/>
                <a:ea typeface="Roboto"/>
                <a:cs typeface="Roboto"/>
                <a:sym typeface="Roboto"/>
              </a:rPr>
              <a:t>diện</a:t>
            </a:r>
            <a:r>
              <a:rPr lang="en-US" sz="2499" dirty="0">
                <a:solidFill>
                  <a:srgbClr val="0B1320"/>
                </a:solidFill>
                <a:latin typeface="Roboto"/>
                <a:ea typeface="Roboto"/>
                <a:cs typeface="Roboto"/>
                <a:sym typeface="Roboto"/>
              </a:rPr>
              <a:t> CRUD( Create- Read- Update- Delete) </a:t>
            </a:r>
            <a:r>
              <a:rPr lang="en-US" sz="2499" dirty="0" err="1">
                <a:solidFill>
                  <a:srgbClr val="0B1320"/>
                </a:solidFill>
                <a:latin typeface="Roboto"/>
                <a:ea typeface="Roboto"/>
                <a:cs typeface="Roboto"/>
                <a:sym typeface="Roboto"/>
              </a:rPr>
              <a:t>để</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quản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lí</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thêm</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sửa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xóa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giao</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diện</a:t>
            </a:r>
            <a:r>
              <a:rPr lang="en-US" sz="2499" dirty="0">
                <a:solidFill>
                  <a:srgbClr val="0B1320"/>
                </a:solidFill>
                <a:latin typeface="Roboto"/>
                <a:ea typeface="Roboto"/>
                <a:cs typeface="Roboto"/>
                <a:sym typeface="Roboto"/>
              </a:rPr>
              <a:t>.</a:t>
            </a:r>
          </a:p>
          <a:p>
            <a:pPr marL="269875" lvl="1" algn="just">
              <a:lnSpc>
                <a:spcPct val="140016"/>
              </a:lnSpc>
              <a:buClr>
                <a:srgbClr val="0B1320"/>
              </a:buClr>
              <a:buSzPts val="2499"/>
            </a:pPr>
            <a:r>
              <a:rPr lang="en-US" sz="2499" dirty="0" err="1">
                <a:solidFill>
                  <a:srgbClr val="0B1320"/>
                </a:solidFill>
                <a:latin typeface="Roboto"/>
                <a:ea typeface="Roboto"/>
                <a:cs typeface="Roboto"/>
                <a:sym typeface="Roboto"/>
              </a:rPr>
              <a:t>Nhân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viên</a:t>
            </a:r>
            <a:r>
              <a:rPr lang="en-US" sz="2499" dirty="0">
                <a:solidFill>
                  <a:srgbClr val="0B1320"/>
                </a:solidFill>
                <a:latin typeface="Roboto"/>
                <a:ea typeface="Roboto"/>
                <a:cs typeface="Roboto"/>
                <a:sym typeface="Roboto"/>
              </a:rPr>
              <a:t>: Giao </a:t>
            </a:r>
            <a:r>
              <a:rPr lang="en-US" sz="2499" dirty="0" err="1">
                <a:solidFill>
                  <a:srgbClr val="0B1320"/>
                </a:solidFill>
                <a:latin typeface="Roboto"/>
                <a:ea typeface="Roboto"/>
                <a:cs typeface="Roboto"/>
                <a:sym typeface="Roboto"/>
              </a:rPr>
              <a:t>diện</a:t>
            </a:r>
            <a:r>
              <a:rPr lang="en-US" sz="2499" dirty="0">
                <a:solidFill>
                  <a:srgbClr val="0B1320"/>
                </a:solidFill>
                <a:latin typeface="Roboto"/>
                <a:ea typeface="Roboto"/>
                <a:cs typeface="Roboto"/>
                <a:sym typeface="Roboto"/>
              </a:rPr>
              <a:t> an </a:t>
            </a:r>
            <a:r>
              <a:rPr lang="en-US" sz="2499" dirty="0" err="1">
                <a:solidFill>
                  <a:srgbClr val="0B1320"/>
                </a:solidFill>
                <a:latin typeface="Roboto"/>
                <a:ea typeface="Roboto"/>
                <a:cs typeface="Roboto"/>
                <a:sym typeface="Roboto"/>
              </a:rPr>
              <a:t>ninh</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kiểm</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soát</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thông</a:t>
            </a:r>
            <a:r>
              <a:rPr lang="en-US" sz="2499" dirty="0">
                <a:solidFill>
                  <a:srgbClr val="0B1320"/>
                </a:solidFill>
                <a:latin typeface="Roboto"/>
                <a:ea typeface="Roboto"/>
                <a:cs typeface="Roboto"/>
                <a:sym typeface="Roboto"/>
              </a:rPr>
              <a:t> tin </a:t>
            </a:r>
            <a:r>
              <a:rPr lang="en-US" sz="2499" dirty="0" err="1">
                <a:solidFill>
                  <a:srgbClr val="0B1320"/>
                </a:solidFill>
                <a:latin typeface="Roboto"/>
                <a:ea typeface="Roboto"/>
                <a:cs typeface="Roboto"/>
                <a:sym typeface="Roboto"/>
              </a:rPr>
              <a:t>ra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vào</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của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phương</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tiện</a:t>
            </a:r>
            <a:r>
              <a:rPr lang="en-US" sz="2499" dirty="0">
                <a:solidFill>
                  <a:srgbClr val="0B1320"/>
                </a:solidFill>
                <a:latin typeface="Roboto"/>
                <a:ea typeface="Roboto"/>
                <a:cs typeface="Roboto"/>
                <a:sym typeface="Roboto"/>
              </a:rPr>
              <a:t>.</a:t>
            </a:r>
          </a:p>
          <a:p>
            <a:pPr marL="269875" lvl="1" algn="just">
              <a:lnSpc>
                <a:spcPct val="140016"/>
              </a:lnSpc>
              <a:buClr>
                <a:srgbClr val="0B1320"/>
              </a:buClr>
              <a:buSzPts val="2499"/>
            </a:pPr>
            <a:r>
              <a:rPr lang="en-US" sz="2499" dirty="0" err="1">
                <a:solidFill>
                  <a:srgbClr val="0B1320"/>
                </a:solidFill>
                <a:latin typeface="Roboto"/>
                <a:ea typeface="Roboto"/>
                <a:cs typeface="Roboto"/>
                <a:sym typeface="Roboto"/>
              </a:rPr>
              <a:t>Khách</a:t>
            </a:r>
            <a:r>
              <a:rPr lang="en-US" sz="2499" dirty="0">
                <a:solidFill>
                  <a:srgbClr val="0B1320"/>
                </a:solidFill>
                <a:latin typeface="Roboto"/>
                <a:ea typeface="Roboto"/>
                <a:cs typeface="Roboto"/>
                <a:sym typeface="Roboto"/>
              </a:rPr>
              <a:t> hang: Giao </a:t>
            </a:r>
            <a:r>
              <a:rPr lang="en-US" sz="2499" dirty="0" err="1">
                <a:solidFill>
                  <a:srgbClr val="0B1320"/>
                </a:solidFill>
                <a:latin typeface="Roboto"/>
                <a:ea typeface="Roboto"/>
                <a:cs typeface="Roboto"/>
                <a:sym typeface="Roboto"/>
              </a:rPr>
              <a:t>diện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hiển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thị</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thông</a:t>
            </a:r>
            <a:r>
              <a:rPr lang="en-US" sz="2499" dirty="0">
                <a:solidFill>
                  <a:srgbClr val="0B1320"/>
                </a:solidFill>
                <a:latin typeface="Roboto"/>
                <a:ea typeface="Roboto"/>
                <a:cs typeface="Roboto"/>
                <a:sym typeface="Roboto"/>
              </a:rPr>
              <a:t> tin </a:t>
            </a:r>
            <a:r>
              <a:rPr lang="en-US" sz="2499" dirty="0" err="1">
                <a:solidFill>
                  <a:srgbClr val="0B1320"/>
                </a:solidFill>
                <a:latin typeface="Roboto"/>
                <a:ea typeface="Roboto"/>
                <a:cs typeface="Roboto"/>
                <a:sym typeface="Roboto"/>
              </a:rPr>
              <a:t>cá</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nhân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thông</a:t>
            </a:r>
            <a:r>
              <a:rPr lang="en-US" sz="2499" dirty="0">
                <a:solidFill>
                  <a:srgbClr val="0B1320"/>
                </a:solidFill>
                <a:latin typeface="Roboto"/>
                <a:ea typeface="Roboto"/>
                <a:cs typeface="Roboto"/>
                <a:sym typeface="Roboto"/>
              </a:rPr>
              <a:t> tin </a:t>
            </a:r>
            <a:r>
              <a:rPr lang="en-US" sz="2499" dirty="0" err="1">
                <a:solidFill>
                  <a:srgbClr val="0B1320"/>
                </a:solidFill>
                <a:latin typeface="Roboto"/>
                <a:ea typeface="Roboto"/>
                <a:cs typeface="Roboto"/>
                <a:sym typeface="Roboto"/>
              </a:rPr>
              <a:t>phương</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tiện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đăng</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kí</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thông</a:t>
            </a:r>
            <a:r>
              <a:rPr lang="en-US" sz="2499" dirty="0">
                <a:solidFill>
                  <a:srgbClr val="0B1320"/>
                </a:solidFill>
                <a:latin typeface="Roboto"/>
                <a:ea typeface="Roboto"/>
                <a:cs typeface="Roboto"/>
                <a:sym typeface="Roboto"/>
              </a:rPr>
              <a:t> tin </a:t>
            </a:r>
            <a:r>
              <a:rPr lang="en-US" sz="2499" dirty="0" err="1">
                <a:solidFill>
                  <a:srgbClr val="0B1320"/>
                </a:solidFill>
                <a:latin typeface="Roboto"/>
                <a:ea typeface="Roboto"/>
                <a:cs typeface="Roboto"/>
                <a:sym typeface="Roboto"/>
              </a:rPr>
              <a:t>thẻ</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ra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vào</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và</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lịch</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sử</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ra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vào</a:t>
            </a:r>
            <a:r>
              <a:rPr lang="en-US" sz="2499" dirty="0">
                <a:solidFill>
                  <a:srgbClr val="0B1320"/>
                </a:solidFill>
                <a:latin typeface="Roboto"/>
                <a:ea typeface="Roboto"/>
                <a:cs typeface="Roboto"/>
                <a:sym typeface="Roboto"/>
              </a:rPr>
              <a:t>.</a:t>
            </a:r>
            <a:endParaRPr lang="vi-VN" sz="2499" dirty="0">
              <a:solidFill>
                <a:srgbClr val="0B1320"/>
              </a:solidFill>
              <a:latin typeface="Roboto"/>
              <a:ea typeface="Roboto"/>
              <a:cs typeface="Roboto"/>
              <a:sym typeface="Roboto"/>
            </a:endParaRPr>
          </a:p>
        </p:txBody>
      </p:sp>
      <p:sp>
        <p:nvSpPr>
          <p:cNvPr id="34" name="Google Shape;174;p15">
            <a:extLst>
              <a:ext uri="{FF2B5EF4-FFF2-40B4-BE49-F238E27FC236}">
                <a16:creationId xmlns:a16="http://schemas.microsoft.com/office/drawing/2014/main" id="{BBFF0082-FB65-068F-CB3A-C65292D0AA1B}"/>
              </a:ext>
            </a:extLst>
          </p:cNvPr>
          <p:cNvSpPr txBox="1"/>
          <p:nvPr/>
        </p:nvSpPr>
        <p:spPr>
          <a:xfrm>
            <a:off x="8199407" y="3265339"/>
            <a:ext cx="3582098"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F3F6FA"/>
                </a:solidFill>
                <a:latin typeface="Playfair Display Black"/>
                <a:ea typeface="Playfair Display Black"/>
                <a:cs typeface="Playfair Display Black"/>
                <a:sym typeface="Playfair Display Black"/>
              </a:rPr>
              <a:t>View</a:t>
            </a:r>
            <a:endParaRPr dirty="0"/>
          </a:p>
        </p:txBody>
      </p:sp>
      <p:sp>
        <p:nvSpPr>
          <p:cNvPr id="35" name="Google Shape;175;p15">
            <a:extLst>
              <a:ext uri="{FF2B5EF4-FFF2-40B4-BE49-F238E27FC236}">
                <a16:creationId xmlns:a16="http://schemas.microsoft.com/office/drawing/2014/main" id="{614D34A6-9D9B-58A9-6B8E-31EA3288EA86}"/>
              </a:ext>
            </a:extLst>
          </p:cNvPr>
          <p:cNvSpPr txBox="1"/>
          <p:nvPr/>
        </p:nvSpPr>
        <p:spPr>
          <a:xfrm>
            <a:off x="13073650" y="4556478"/>
            <a:ext cx="5141301" cy="5384166"/>
          </a:xfrm>
          <a:prstGeom prst="rect">
            <a:avLst/>
          </a:prstGeom>
          <a:noFill/>
          <a:ln>
            <a:noFill/>
          </a:ln>
        </p:spPr>
        <p:txBody>
          <a:bodyPr spcFirstLastPara="1" wrap="square" lIns="0" tIns="0" rIns="0" bIns="0" anchor="t" anchorCtr="0">
            <a:spAutoFit/>
          </a:bodyPr>
          <a:lstStyle/>
          <a:p>
            <a:pPr marL="269875" lvl="1">
              <a:lnSpc>
                <a:spcPct val="140016"/>
              </a:lnSpc>
              <a:buClr>
                <a:srgbClr val="0B1320"/>
              </a:buClr>
              <a:buSzPts val="2499"/>
            </a:pPr>
            <a:r>
              <a:rPr lang="en-US" sz="2499" dirty="0" err="1">
                <a:solidFill>
                  <a:srgbClr val="0B1320"/>
                </a:solidFill>
                <a:latin typeface="Roboto"/>
                <a:ea typeface="Roboto"/>
                <a:cs typeface="Roboto"/>
                <a:sym typeface="Roboto"/>
              </a:rPr>
              <a:t>Bộ</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phận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xử</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lí</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yêu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cầu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của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người</a:t>
            </a:r>
            <a:r>
              <a:rPr lang="en-US" sz="2499" dirty="0">
                <a:solidFill>
                  <a:srgbClr val="0B1320"/>
                </a:solidFill>
                <a:latin typeface="Roboto"/>
                <a:ea typeface="Roboto"/>
                <a:cs typeface="Roboto"/>
                <a:sym typeface="Roboto"/>
              </a:rPr>
              <a:t> dung </a:t>
            </a:r>
            <a:r>
              <a:rPr lang="en-US" sz="2499" dirty="0" err="1">
                <a:solidFill>
                  <a:srgbClr val="0B1320"/>
                </a:solidFill>
                <a:latin typeface="Roboto"/>
                <a:ea typeface="Roboto"/>
                <a:cs typeface="Roboto"/>
                <a:sym typeface="Roboto"/>
              </a:rPr>
              <a:t>thông</a:t>
            </a:r>
            <a:r>
              <a:rPr lang="en-US" sz="2499" dirty="0">
                <a:solidFill>
                  <a:srgbClr val="0B1320"/>
                </a:solidFill>
                <a:latin typeface="Roboto"/>
                <a:ea typeface="Roboto"/>
                <a:cs typeface="Roboto"/>
                <a:sym typeface="Roboto"/>
              </a:rPr>
              <a:t> qua View. </a:t>
            </a:r>
            <a:r>
              <a:rPr lang="en-US" sz="2499" dirty="0" err="1">
                <a:solidFill>
                  <a:srgbClr val="0B1320"/>
                </a:solidFill>
                <a:latin typeface="Roboto"/>
                <a:ea typeface="Roboto"/>
                <a:cs typeface="Roboto"/>
                <a:sym typeface="Roboto"/>
              </a:rPr>
              <a:t>Ví</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dụ</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khi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người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dùng</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chọn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chức</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năng</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xem</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lịch</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sử</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ra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vào</a:t>
            </a:r>
            <a:r>
              <a:rPr lang="en-US" sz="2499" dirty="0">
                <a:solidFill>
                  <a:srgbClr val="0B1320"/>
                </a:solidFill>
                <a:latin typeface="Roboto"/>
                <a:ea typeface="Roboto"/>
                <a:cs typeface="Roboto"/>
                <a:sym typeface="Roboto"/>
              </a:rPr>
              <a:t>, Controller </a:t>
            </a:r>
            <a:r>
              <a:rPr lang="en-US" sz="2499" dirty="0" err="1">
                <a:solidFill>
                  <a:srgbClr val="0B1320"/>
                </a:solidFill>
                <a:latin typeface="Roboto"/>
                <a:ea typeface="Roboto"/>
                <a:cs typeface="Roboto"/>
                <a:sym typeface="Roboto"/>
              </a:rPr>
              <a:t>tiếp</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nhận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yêu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cầu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và</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hiển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thị</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giao</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diện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lịch</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sử</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ra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vào</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bãi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xe</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của</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người</a:t>
            </a:r>
            <a:r>
              <a:rPr lang="en-US" sz="2499" dirty="0">
                <a:solidFill>
                  <a:srgbClr val="0B1320"/>
                </a:solidFill>
                <a:latin typeface="Roboto"/>
                <a:ea typeface="Roboto"/>
                <a:cs typeface="Roboto"/>
                <a:sym typeface="Roboto"/>
              </a:rPr>
              <a:t> dung. Controller </a:t>
            </a:r>
            <a:r>
              <a:rPr lang="en-US" sz="2499" dirty="0" err="1">
                <a:solidFill>
                  <a:srgbClr val="0B1320"/>
                </a:solidFill>
                <a:latin typeface="Roboto"/>
                <a:ea typeface="Roboto"/>
                <a:cs typeface="Roboto"/>
                <a:sym typeface="Roboto"/>
              </a:rPr>
              <a:t>cũng</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điều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phối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các</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yêu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cầu</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từ</a:t>
            </a:r>
            <a:r>
              <a:rPr lang="en-US" sz="2499" dirty="0">
                <a:solidFill>
                  <a:srgbClr val="0B1320"/>
                </a:solidFill>
                <a:latin typeface="Roboto"/>
                <a:ea typeface="Roboto"/>
                <a:cs typeface="Roboto"/>
                <a:sym typeface="Roboto"/>
              </a:rPr>
              <a:t> View </a:t>
            </a:r>
            <a:r>
              <a:rPr lang="en-US" sz="2499" dirty="0" err="1">
                <a:solidFill>
                  <a:srgbClr val="0B1320"/>
                </a:solidFill>
                <a:latin typeface="Roboto"/>
                <a:ea typeface="Roboto"/>
                <a:cs typeface="Roboto"/>
                <a:sym typeface="Roboto"/>
              </a:rPr>
              <a:t>đến</a:t>
            </a:r>
            <a:r>
              <a:rPr lang="en-US" sz="2499" dirty="0">
                <a:solidFill>
                  <a:srgbClr val="0B1320"/>
                </a:solidFill>
                <a:latin typeface="Roboto"/>
                <a:ea typeface="Roboto"/>
                <a:cs typeface="Roboto"/>
                <a:sym typeface="Roboto"/>
              </a:rPr>
              <a:t> Model </a:t>
            </a:r>
            <a:r>
              <a:rPr lang="en-US" sz="2499" dirty="0" err="1">
                <a:solidFill>
                  <a:srgbClr val="0B1320"/>
                </a:solidFill>
                <a:latin typeface="Roboto"/>
                <a:ea typeface="Roboto"/>
                <a:cs typeface="Roboto"/>
                <a:sym typeface="Roboto"/>
              </a:rPr>
              <a:t>và</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ngược</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lại</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để</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đảm</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bảo</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tính</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nhất</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quán</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dữ</a:t>
            </a:r>
            <a:r>
              <a:rPr lang="en-US" sz="2499" dirty="0">
                <a:solidFill>
                  <a:srgbClr val="0B1320"/>
                </a:solidFill>
                <a:latin typeface="Roboto"/>
                <a:ea typeface="Roboto"/>
                <a:cs typeface="Roboto"/>
                <a:sym typeface="Roboto"/>
              </a:rPr>
              <a:t> </a:t>
            </a:r>
            <a:r>
              <a:rPr lang="en-US" sz="2499" dirty="0" err="1">
                <a:solidFill>
                  <a:srgbClr val="0B1320"/>
                </a:solidFill>
                <a:latin typeface="Roboto"/>
                <a:ea typeface="Roboto"/>
                <a:cs typeface="Roboto"/>
                <a:sym typeface="Roboto"/>
              </a:rPr>
              <a:t>liệu</a:t>
            </a:r>
            <a:endParaRPr lang="vi-VN" sz="2499" dirty="0">
              <a:solidFill>
                <a:srgbClr val="0B1320"/>
              </a:solidFill>
              <a:latin typeface="Roboto"/>
              <a:ea typeface="Roboto"/>
              <a:cs typeface="Roboto"/>
              <a:sym typeface="Roboto"/>
            </a:endParaRPr>
          </a:p>
        </p:txBody>
      </p:sp>
      <p:sp>
        <p:nvSpPr>
          <p:cNvPr id="36" name="Google Shape;176;p15">
            <a:extLst>
              <a:ext uri="{FF2B5EF4-FFF2-40B4-BE49-F238E27FC236}">
                <a16:creationId xmlns:a16="http://schemas.microsoft.com/office/drawing/2014/main" id="{F55FE108-1B78-BA1C-76E9-7401C80FCFB2}"/>
              </a:ext>
            </a:extLst>
          </p:cNvPr>
          <p:cNvSpPr txBox="1"/>
          <p:nvPr/>
        </p:nvSpPr>
        <p:spPr>
          <a:xfrm>
            <a:off x="14548597" y="3345408"/>
            <a:ext cx="3516448"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F3F6FA"/>
                </a:solidFill>
                <a:latin typeface="Playfair Display Black"/>
                <a:ea typeface="Playfair Display Black"/>
                <a:cs typeface="Playfair Display Black"/>
                <a:sym typeface="Playfair Display Black"/>
              </a:rPr>
              <a:t>Controller</a:t>
            </a:r>
            <a:endParaRPr dirty="0"/>
          </a:p>
        </p:txBody>
      </p:sp>
    </p:spTree>
    <p:extLst>
      <p:ext uri="{BB962C8B-B14F-4D97-AF65-F5344CB8AC3E}">
        <p14:creationId xmlns:p14="http://schemas.microsoft.com/office/powerpoint/2010/main" val="76507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chủ</a:t>
            </a:r>
            <a:r>
              <a:rPr lang="en-US" sz="3000" dirty="0">
                <a:solidFill>
                  <a:srgbClr val="0B1320"/>
                </a:solidFill>
                <a:latin typeface="Roboto"/>
                <a:ea typeface="Roboto"/>
                <a:cs typeface="Roboto"/>
                <a:sym typeface="Roboto"/>
              </a:rPr>
              <a:t> Admin</a:t>
            </a:r>
            <a:endParaRPr lang="vi-VN" sz="3000" dirty="0">
              <a:solidFill>
                <a:srgbClr val="0B1320"/>
              </a:solidFill>
              <a:latin typeface="Roboto"/>
              <a:ea typeface="Roboto"/>
              <a:cs typeface="Roboto"/>
              <a:sym typeface="Roboto"/>
            </a:endParaRPr>
          </a:p>
        </p:txBody>
      </p:sp>
      <p:pic>
        <p:nvPicPr>
          <p:cNvPr id="4098" name="Picture 2">
            <a:extLst>
              <a:ext uri="{FF2B5EF4-FFF2-40B4-BE49-F238E27FC236}">
                <a16:creationId xmlns:a16="http://schemas.microsoft.com/office/drawing/2014/main" id="{E719E7A0-4D34-35F9-03F0-BFE536D43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049" y="3193390"/>
            <a:ext cx="12274890" cy="649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32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quản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khách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hàng</a:t>
            </a:r>
            <a:endParaRPr lang="vi-VN" sz="3000" dirty="0">
              <a:solidFill>
                <a:srgbClr val="0B1320"/>
              </a:solidFill>
              <a:latin typeface="Roboto"/>
              <a:ea typeface="Roboto"/>
              <a:cs typeface="Roboto"/>
              <a:sym typeface="Roboto"/>
            </a:endParaRPr>
          </a:p>
        </p:txBody>
      </p:sp>
      <p:pic>
        <p:nvPicPr>
          <p:cNvPr id="5122" name="Picture 2">
            <a:extLst>
              <a:ext uri="{FF2B5EF4-FFF2-40B4-BE49-F238E27FC236}">
                <a16:creationId xmlns:a16="http://schemas.microsoft.com/office/drawing/2014/main" id="{B629108E-B71C-6920-CCA1-0F9D31283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4919" y="3193390"/>
            <a:ext cx="13422307" cy="649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chủ</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quản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thẻ</a:t>
            </a:r>
            <a:endParaRPr lang="vi-VN" sz="3000" dirty="0">
              <a:solidFill>
                <a:srgbClr val="0B1320"/>
              </a:solidFill>
              <a:latin typeface="Roboto"/>
              <a:ea typeface="Roboto"/>
              <a:cs typeface="Roboto"/>
              <a:sym typeface="Roboto"/>
            </a:endParaRPr>
          </a:p>
        </p:txBody>
      </p:sp>
      <p:pic>
        <p:nvPicPr>
          <p:cNvPr id="6146" name="Picture 2">
            <a:extLst>
              <a:ext uri="{FF2B5EF4-FFF2-40B4-BE49-F238E27FC236}">
                <a16:creationId xmlns:a16="http://schemas.microsoft.com/office/drawing/2014/main" id="{4E3D2A80-6373-74DB-F996-3D4B150A3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773" y="3179841"/>
            <a:ext cx="13691413" cy="6230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đăng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nhập</a:t>
            </a:r>
            <a:endParaRPr lang="vi-VN" sz="3000" dirty="0">
              <a:solidFill>
                <a:srgbClr val="0B1320"/>
              </a:solidFill>
              <a:latin typeface="Roboto"/>
              <a:ea typeface="Roboto"/>
              <a:cs typeface="Roboto"/>
              <a:sym typeface="Roboto"/>
            </a:endParaRPr>
          </a:p>
        </p:txBody>
      </p:sp>
      <p:pic>
        <p:nvPicPr>
          <p:cNvPr id="7170" name="Picture 2">
            <a:extLst>
              <a:ext uri="{FF2B5EF4-FFF2-40B4-BE49-F238E27FC236}">
                <a16:creationId xmlns:a16="http://schemas.microsoft.com/office/drawing/2014/main" id="{894D5EF0-A7E3-E59E-BB1C-D34705C81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087" y="3462338"/>
            <a:ext cx="14543700" cy="5947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39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Admin- </a:t>
            </a:r>
            <a:r>
              <a:rPr lang="en-US" sz="3000" dirty="0" err="1">
                <a:solidFill>
                  <a:srgbClr val="0B1320"/>
                </a:solidFill>
                <a:latin typeface="Roboto"/>
                <a:ea typeface="Roboto"/>
                <a:cs typeface="Roboto"/>
                <a:sym typeface="Roboto"/>
              </a:rPr>
              <a:t>thêm</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khách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hàng</a:t>
            </a:r>
            <a:endParaRPr lang="vi-VN" sz="3000" dirty="0">
              <a:solidFill>
                <a:srgbClr val="0B1320"/>
              </a:solidFill>
              <a:latin typeface="Roboto"/>
              <a:ea typeface="Roboto"/>
              <a:cs typeface="Roboto"/>
              <a:sym typeface="Roboto"/>
            </a:endParaRPr>
          </a:p>
        </p:txBody>
      </p:sp>
      <p:pic>
        <p:nvPicPr>
          <p:cNvPr id="8196" name="Picture 4" descr="A screenshot of a computer&#10;&#10;Description automatically generated">
            <a:extLst>
              <a:ext uri="{FF2B5EF4-FFF2-40B4-BE49-F238E27FC236}">
                <a16:creationId xmlns:a16="http://schemas.microsoft.com/office/drawing/2014/main" id="{B149D8E0-51A7-8C3C-037F-6398627A5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519" y="3462338"/>
            <a:ext cx="14667268" cy="594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76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Admin- </a:t>
            </a:r>
            <a:r>
              <a:rPr lang="en-US" sz="3000" dirty="0" err="1">
                <a:solidFill>
                  <a:srgbClr val="0B1320"/>
                </a:solidFill>
                <a:latin typeface="Roboto"/>
                <a:ea typeface="Roboto"/>
                <a:cs typeface="Roboto"/>
                <a:sym typeface="Roboto"/>
              </a:rPr>
              <a:t>sửa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thông</a:t>
            </a:r>
            <a:r>
              <a:rPr lang="en-US" sz="3000" dirty="0">
                <a:solidFill>
                  <a:srgbClr val="0B1320"/>
                </a:solidFill>
                <a:latin typeface="Roboto"/>
                <a:ea typeface="Roboto"/>
                <a:cs typeface="Roboto"/>
                <a:sym typeface="Roboto"/>
              </a:rPr>
              <a:t> tin </a:t>
            </a:r>
            <a:r>
              <a:rPr lang="en-US" sz="3000" dirty="0" err="1">
                <a:solidFill>
                  <a:srgbClr val="0B1320"/>
                </a:solidFill>
                <a:latin typeface="Roboto"/>
                <a:ea typeface="Roboto"/>
                <a:cs typeface="Roboto"/>
                <a:sym typeface="Roboto"/>
              </a:rPr>
              <a:t>khách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hàng</a:t>
            </a:r>
            <a:endParaRPr lang="vi-VN" sz="3000" dirty="0">
              <a:solidFill>
                <a:srgbClr val="0B1320"/>
              </a:solidFill>
              <a:latin typeface="Roboto"/>
              <a:ea typeface="Roboto"/>
              <a:cs typeface="Roboto"/>
              <a:sym typeface="Roboto"/>
            </a:endParaRPr>
          </a:p>
        </p:txBody>
      </p:sp>
      <p:pic>
        <p:nvPicPr>
          <p:cNvPr id="9218" name="Picture 2" descr="A screenshot of a computer&#10;&#10;Description automatically generated">
            <a:extLst>
              <a:ext uri="{FF2B5EF4-FFF2-40B4-BE49-F238E27FC236}">
                <a16:creationId xmlns:a16="http://schemas.microsoft.com/office/drawing/2014/main" id="{2D2A6E2F-679F-5966-3818-DB1B4F0DA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0541" y="3462338"/>
            <a:ext cx="14574646" cy="619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29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nhân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viên</a:t>
            </a:r>
            <a:r>
              <a:rPr lang="en-US" sz="3000" dirty="0">
                <a:solidFill>
                  <a:srgbClr val="0B1320"/>
                </a:solidFill>
                <a:latin typeface="Roboto"/>
                <a:ea typeface="Roboto"/>
                <a:cs typeface="Roboto"/>
                <a:sym typeface="Roboto"/>
              </a:rPr>
              <a:t> an </a:t>
            </a:r>
            <a:r>
              <a:rPr lang="en-US" sz="3000" dirty="0" err="1">
                <a:solidFill>
                  <a:srgbClr val="0B1320"/>
                </a:solidFill>
                <a:latin typeface="Roboto"/>
                <a:ea typeface="Roboto"/>
                <a:cs typeface="Roboto"/>
                <a:sym typeface="Roboto"/>
              </a:rPr>
              <a:t>ninh</a:t>
            </a:r>
            <a:endParaRPr lang="vi-VN" sz="3000" dirty="0">
              <a:solidFill>
                <a:srgbClr val="0B1320"/>
              </a:solidFill>
              <a:latin typeface="Roboto"/>
              <a:ea typeface="Roboto"/>
              <a:cs typeface="Roboto"/>
              <a:sym typeface="Roboto"/>
            </a:endParaRPr>
          </a:p>
        </p:txBody>
      </p:sp>
      <p:pic>
        <p:nvPicPr>
          <p:cNvPr id="10242" name="Picture 2">
            <a:extLst>
              <a:ext uri="{FF2B5EF4-FFF2-40B4-BE49-F238E27FC236}">
                <a16:creationId xmlns:a16="http://schemas.microsoft.com/office/drawing/2014/main" id="{3D921CF5-309C-3BD3-D6EA-8CDA31BC3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659" y="3462338"/>
            <a:ext cx="14962552" cy="594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chủ</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khách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hàng</a:t>
            </a:r>
            <a:endParaRPr lang="vi-VN" sz="3000" dirty="0">
              <a:solidFill>
                <a:srgbClr val="0B1320"/>
              </a:solidFill>
              <a:latin typeface="Roboto"/>
              <a:ea typeface="Roboto"/>
              <a:cs typeface="Roboto"/>
              <a:sym typeface="Roboto"/>
            </a:endParaRPr>
          </a:p>
        </p:txBody>
      </p:sp>
      <p:pic>
        <p:nvPicPr>
          <p:cNvPr id="11266" name="Picture 2" descr="A screenshot of a computer&#10;&#10;Description automatically generated">
            <a:extLst>
              <a:ext uri="{FF2B5EF4-FFF2-40B4-BE49-F238E27FC236}">
                <a16:creationId xmlns:a16="http://schemas.microsoft.com/office/drawing/2014/main" id="{AAD1E09B-634E-EF20-D221-1D2E7E5E9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0541" y="3462338"/>
            <a:ext cx="14574645" cy="594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01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thông</a:t>
            </a:r>
            <a:r>
              <a:rPr lang="en-US" sz="3000" dirty="0">
                <a:solidFill>
                  <a:srgbClr val="0B1320"/>
                </a:solidFill>
                <a:latin typeface="Roboto"/>
                <a:ea typeface="Roboto"/>
                <a:cs typeface="Roboto"/>
                <a:sym typeface="Roboto"/>
              </a:rPr>
              <a:t> tin </a:t>
            </a:r>
            <a:r>
              <a:rPr lang="en-US" sz="3000" dirty="0" err="1">
                <a:solidFill>
                  <a:srgbClr val="0B1320"/>
                </a:solidFill>
                <a:latin typeface="Roboto"/>
                <a:ea typeface="Roboto"/>
                <a:cs typeface="Roboto"/>
                <a:sym typeface="Roboto"/>
              </a:rPr>
              <a:t>cá</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nhân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khách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hàng</a:t>
            </a:r>
            <a:endParaRPr lang="vi-VN" sz="3000" dirty="0">
              <a:solidFill>
                <a:srgbClr val="0B1320"/>
              </a:solidFill>
              <a:latin typeface="Roboto"/>
              <a:ea typeface="Roboto"/>
              <a:cs typeface="Roboto"/>
              <a:sym typeface="Roboto"/>
            </a:endParaRPr>
          </a:p>
        </p:txBody>
      </p:sp>
      <p:pic>
        <p:nvPicPr>
          <p:cNvPr id="12290" name="Picture 2" descr="A screenshot of a computer&#10;&#10;Description automatically generated">
            <a:extLst>
              <a:ext uri="{FF2B5EF4-FFF2-40B4-BE49-F238E27FC236}">
                <a16:creationId xmlns:a16="http://schemas.microsoft.com/office/drawing/2014/main" id="{C898E481-6C79-4F75-9937-9695F74EB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7785" y="3193390"/>
            <a:ext cx="13669442" cy="621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94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02.</a:t>
            </a:r>
            <a:endParaRPr/>
          </a:p>
        </p:txBody>
      </p:sp>
      <p:sp>
        <p:nvSpPr>
          <p:cNvPr id="328" name="Google Shape;328;p20"/>
          <p:cNvSpPr txBox="1"/>
          <p:nvPr/>
        </p:nvSpPr>
        <p:spPr>
          <a:xfrm>
            <a:off x="3760934" y="7382658"/>
            <a:ext cx="12997533"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Mô hình AI</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631314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thông</a:t>
            </a:r>
            <a:r>
              <a:rPr lang="en-US" sz="3000" dirty="0">
                <a:solidFill>
                  <a:srgbClr val="0B1320"/>
                </a:solidFill>
                <a:latin typeface="Roboto"/>
                <a:ea typeface="Roboto"/>
                <a:cs typeface="Roboto"/>
                <a:sym typeface="Roboto"/>
              </a:rPr>
              <a:t> tin </a:t>
            </a:r>
            <a:r>
              <a:rPr lang="en-US" sz="3000" dirty="0" err="1">
                <a:solidFill>
                  <a:srgbClr val="0B1320"/>
                </a:solidFill>
                <a:latin typeface="Roboto"/>
                <a:ea typeface="Roboto"/>
                <a:cs typeface="Roboto"/>
                <a:sym typeface="Roboto"/>
              </a:rPr>
              <a:t>phương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khách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hàng</a:t>
            </a:r>
            <a:endParaRPr lang="vi-VN" sz="3000" dirty="0">
              <a:solidFill>
                <a:srgbClr val="0B1320"/>
              </a:solidFill>
              <a:latin typeface="Roboto"/>
              <a:ea typeface="Roboto"/>
              <a:cs typeface="Roboto"/>
              <a:sym typeface="Roboto"/>
            </a:endParaRPr>
          </a:p>
        </p:txBody>
      </p:sp>
      <p:pic>
        <p:nvPicPr>
          <p:cNvPr id="13314" name="Picture 2" descr="A screenshot of a computer&#10;&#10;Description automatically generated">
            <a:extLst>
              <a:ext uri="{FF2B5EF4-FFF2-40B4-BE49-F238E27FC236}">
                <a16:creationId xmlns:a16="http://schemas.microsoft.com/office/drawing/2014/main" id="{FF5AA22E-55C9-6CD3-766E-34138FEFA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0541" y="3462338"/>
            <a:ext cx="14574646" cy="619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96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thông</a:t>
            </a:r>
            <a:r>
              <a:rPr lang="en-US" sz="3000" dirty="0">
                <a:solidFill>
                  <a:srgbClr val="0B1320"/>
                </a:solidFill>
                <a:latin typeface="Roboto"/>
                <a:ea typeface="Roboto"/>
                <a:cs typeface="Roboto"/>
                <a:sym typeface="Roboto"/>
              </a:rPr>
              <a:t> tin </a:t>
            </a:r>
            <a:r>
              <a:rPr lang="en-US" sz="3000" dirty="0" err="1">
                <a:solidFill>
                  <a:srgbClr val="0B1320"/>
                </a:solidFill>
                <a:latin typeface="Roboto"/>
                <a:ea typeface="Roboto"/>
                <a:cs typeface="Roboto"/>
                <a:sym typeface="Roboto"/>
              </a:rPr>
              <a:t>xe</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khách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hàng</a:t>
            </a:r>
            <a:endParaRPr lang="vi-VN" sz="3000" dirty="0">
              <a:solidFill>
                <a:srgbClr val="0B1320"/>
              </a:solidFill>
              <a:latin typeface="Roboto"/>
              <a:ea typeface="Roboto"/>
              <a:cs typeface="Roboto"/>
              <a:sym typeface="Roboto"/>
            </a:endParaRPr>
          </a:p>
        </p:txBody>
      </p:sp>
      <p:pic>
        <p:nvPicPr>
          <p:cNvPr id="14338" name="Picture 2" descr="A screenshot of a computer&#10;&#10;Description automatically generated">
            <a:extLst>
              <a:ext uri="{FF2B5EF4-FFF2-40B4-BE49-F238E27FC236}">
                <a16:creationId xmlns:a16="http://schemas.microsoft.com/office/drawing/2014/main" id="{67AE32D7-BFF9-5D36-60B5-D58DFF1A5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508" y="3225067"/>
            <a:ext cx="14321279" cy="618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7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thông</a:t>
            </a:r>
            <a:r>
              <a:rPr lang="en-US" sz="3000" dirty="0">
                <a:solidFill>
                  <a:srgbClr val="0B1320"/>
                </a:solidFill>
                <a:latin typeface="Roboto"/>
                <a:ea typeface="Roboto"/>
                <a:cs typeface="Roboto"/>
                <a:sym typeface="Roboto"/>
              </a:rPr>
              <a:t> tin </a:t>
            </a:r>
            <a:r>
              <a:rPr lang="en-US" sz="3000" dirty="0" err="1">
                <a:solidFill>
                  <a:srgbClr val="0B1320"/>
                </a:solidFill>
                <a:latin typeface="Roboto"/>
                <a:ea typeface="Roboto"/>
                <a:cs typeface="Roboto"/>
                <a:sym typeface="Roboto"/>
              </a:rPr>
              <a:t>lịch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ra</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khách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hàng</a:t>
            </a:r>
            <a:endParaRPr lang="vi-VN" sz="3000" dirty="0">
              <a:solidFill>
                <a:srgbClr val="0B1320"/>
              </a:solidFill>
              <a:latin typeface="Roboto"/>
              <a:ea typeface="Roboto"/>
              <a:cs typeface="Roboto"/>
              <a:sym typeface="Roboto"/>
            </a:endParaRPr>
          </a:p>
        </p:txBody>
      </p:sp>
      <p:pic>
        <p:nvPicPr>
          <p:cNvPr id="15362" name="Picture 2">
            <a:extLst>
              <a:ext uri="{FF2B5EF4-FFF2-40B4-BE49-F238E27FC236}">
                <a16:creationId xmlns:a16="http://schemas.microsoft.com/office/drawing/2014/main" id="{30AFF8AC-BBFE-E4BA-F782-14078F709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0541" y="3225068"/>
            <a:ext cx="14574646" cy="6184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6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thống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kê</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của</a:t>
            </a:r>
            <a:r>
              <a:rPr lang="en-US" sz="3000" dirty="0">
                <a:solidFill>
                  <a:srgbClr val="0B1320"/>
                </a:solidFill>
                <a:latin typeface="Roboto"/>
                <a:ea typeface="Roboto"/>
                <a:cs typeface="Roboto"/>
                <a:sym typeface="Roboto"/>
              </a:rPr>
              <a:t> Admin</a:t>
            </a:r>
            <a:endParaRPr lang="vi-VN" sz="3000" dirty="0">
              <a:solidFill>
                <a:srgbClr val="0B1320"/>
              </a:solidFill>
              <a:latin typeface="Roboto"/>
              <a:ea typeface="Roboto"/>
              <a:cs typeface="Roboto"/>
              <a:sym typeface="Roboto"/>
            </a:endParaRPr>
          </a:p>
        </p:txBody>
      </p:sp>
      <p:pic>
        <p:nvPicPr>
          <p:cNvPr id="16386" name="Picture 2">
            <a:extLst>
              <a:ext uri="{FF2B5EF4-FFF2-40B4-BE49-F238E27FC236}">
                <a16:creationId xmlns:a16="http://schemas.microsoft.com/office/drawing/2014/main" id="{CE5FD8C9-46DA-BA62-AFB3-982641369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3141" y="3225067"/>
            <a:ext cx="14574646" cy="6184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88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dirty="0">
                <a:solidFill>
                  <a:srgbClr val="0B1320"/>
                </a:solidFill>
                <a:latin typeface="Roboto"/>
                <a:ea typeface="Roboto"/>
                <a:cs typeface="Roboto"/>
                <a:sym typeface="Roboto"/>
              </a:rPr>
              <a:t>Giao </a:t>
            </a:r>
            <a:r>
              <a:rPr lang="en-US" sz="3000" dirty="0" err="1">
                <a:solidFill>
                  <a:srgbClr val="0B1320"/>
                </a:solidFill>
                <a:latin typeface="Roboto"/>
                <a:ea typeface="Roboto"/>
                <a:cs typeface="Roboto"/>
                <a:sym typeface="Roboto"/>
              </a:rPr>
              <a:t>diện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trang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thống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kê</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doanh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theo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từng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tháng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trong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một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năm</a:t>
            </a:r>
            <a:endParaRPr lang="vi-VN" sz="3000" dirty="0">
              <a:solidFill>
                <a:srgbClr val="0B1320"/>
              </a:solidFill>
              <a:latin typeface="Roboto"/>
              <a:ea typeface="Roboto"/>
              <a:cs typeface="Roboto"/>
              <a:sym typeface="Roboto"/>
            </a:endParaRPr>
          </a:p>
        </p:txBody>
      </p:sp>
      <p:pic>
        <p:nvPicPr>
          <p:cNvPr id="17410" name="Picture 2">
            <a:extLst>
              <a:ext uri="{FF2B5EF4-FFF2-40B4-BE49-F238E27FC236}">
                <a16:creationId xmlns:a16="http://schemas.microsoft.com/office/drawing/2014/main" id="{566DA710-56DF-A001-9883-C92E40C94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7785" y="3193391"/>
            <a:ext cx="13669442" cy="621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58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943"/>
        <p:cNvGrpSpPr/>
        <p:nvPr/>
      </p:nvGrpSpPr>
      <p:grpSpPr>
        <a:xfrm>
          <a:off x="0" y="0"/>
          <a:ext cx="0" cy="0"/>
          <a:chOff x="0" y="0"/>
          <a:chExt cx="0" cy="0"/>
        </a:xfrm>
      </p:grpSpPr>
      <p:sp>
        <p:nvSpPr>
          <p:cNvPr id="944" name="Google Shape;944;p37"/>
          <p:cNvSpPr txBox="1"/>
          <p:nvPr/>
        </p:nvSpPr>
        <p:spPr>
          <a:xfrm>
            <a:off x="1028700" y="439475"/>
            <a:ext cx="8794895" cy="1938992"/>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Kết luận</a:t>
            </a:r>
            <a:endParaRPr/>
          </a:p>
        </p:txBody>
      </p:sp>
      <p:cxnSp>
        <p:nvCxnSpPr>
          <p:cNvPr id="945" name="Google Shape;945;p37"/>
          <p:cNvCxnSpPr>
            <a:cxnSpLocks/>
          </p:cNvCxnSpPr>
          <p:nvPr/>
        </p:nvCxnSpPr>
        <p:spPr>
          <a:xfrm>
            <a:off x="5812971" y="1491523"/>
            <a:ext cx="9416131" cy="0"/>
          </a:xfrm>
          <a:prstGeom prst="straightConnector1">
            <a:avLst/>
          </a:prstGeom>
          <a:noFill/>
          <a:ln w="38100" cap="flat" cmpd="sng">
            <a:solidFill>
              <a:srgbClr val="0B1320"/>
            </a:solidFill>
            <a:prstDash val="solid"/>
            <a:round/>
            <a:headEnd type="none" w="sm" len="sm"/>
            <a:tailEnd type="none" w="sm" len="sm"/>
          </a:ln>
        </p:spPr>
      </p:cxnSp>
      <p:grpSp>
        <p:nvGrpSpPr>
          <p:cNvPr id="946" name="Google Shape;946;p37"/>
          <p:cNvGrpSpPr/>
          <p:nvPr/>
        </p:nvGrpSpPr>
        <p:grpSpPr>
          <a:xfrm>
            <a:off x="15726843" y="1287200"/>
            <a:ext cx="406823" cy="408647"/>
            <a:chOff x="1813" y="0"/>
            <a:chExt cx="809173" cy="812800"/>
          </a:xfrm>
        </p:grpSpPr>
        <p:sp>
          <p:nvSpPr>
            <p:cNvPr id="947" name="Google Shape;947;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9" name="Google Shape;949;p37"/>
          <p:cNvGrpSpPr/>
          <p:nvPr/>
        </p:nvGrpSpPr>
        <p:grpSpPr>
          <a:xfrm>
            <a:off x="16290517" y="1287200"/>
            <a:ext cx="406823" cy="408647"/>
            <a:chOff x="1813" y="0"/>
            <a:chExt cx="809173" cy="812800"/>
          </a:xfrm>
        </p:grpSpPr>
        <p:sp>
          <p:nvSpPr>
            <p:cNvPr id="950" name="Google Shape;9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2" name="Google Shape;952;p37"/>
          <p:cNvGrpSpPr/>
          <p:nvPr/>
        </p:nvGrpSpPr>
        <p:grpSpPr>
          <a:xfrm>
            <a:off x="16851565" y="1287200"/>
            <a:ext cx="406823" cy="408647"/>
            <a:chOff x="1813" y="0"/>
            <a:chExt cx="809173" cy="812800"/>
          </a:xfrm>
        </p:grpSpPr>
        <p:sp>
          <p:nvSpPr>
            <p:cNvPr id="953" name="Google Shape;953;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55" name="Google Shape;955;p37"/>
          <p:cNvPicPr preferRelativeResize="0"/>
          <p:nvPr/>
        </p:nvPicPr>
        <p:blipFill rotWithShape="1">
          <a:blip r:embed="rId3">
            <a:alphaModFix amt="50000"/>
          </a:blip>
          <a:srcRect/>
          <a:stretch/>
        </p:blipFill>
        <p:spPr>
          <a:xfrm>
            <a:off x="9571842" y="3339234"/>
            <a:ext cx="10270431" cy="9769747"/>
          </a:xfrm>
          <a:prstGeom prst="rect">
            <a:avLst/>
          </a:prstGeom>
          <a:noFill/>
          <a:ln>
            <a:noFill/>
          </a:ln>
        </p:spPr>
      </p:pic>
      <p:sp>
        <p:nvSpPr>
          <p:cNvPr id="958" name="Google Shape;958;p37"/>
          <p:cNvSpPr txBox="1"/>
          <p:nvPr/>
        </p:nvSpPr>
        <p:spPr>
          <a:xfrm>
            <a:off x="1028700" y="2133250"/>
            <a:ext cx="8115300" cy="7540526"/>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vi-VN" sz="3500" b="0" i="0" u="none" strike="noStrike" cap="none">
                <a:solidFill>
                  <a:srgbClr val="0B1320"/>
                </a:solidFill>
                <a:latin typeface="Roboto"/>
                <a:ea typeface="Roboto"/>
                <a:cs typeface="Roboto"/>
                <a:sym typeface="Roboto"/>
              </a:rPr>
              <a:t>Trong quá trình học tập và nghiên cứu triển khai hệ thống giám sát phương tiện ra vào trong bãi xe thông minh, nhóm chúng em đã đạt được nhiều kết quả tốt. Các thành viên nhóm đã có cái nhìn tổng quan và sự hiểu biết sâu hơn về cấu trúc của hệ thống cần xây dựng, được củng cố vững chắc thêm nhiều kiến thức liên quan đến đề tài như: lập trình arduino, lập trình web, trí tuệ nhân tạo.</a:t>
            </a:r>
            <a:endParaRPr/>
          </a:p>
        </p:txBody>
      </p:sp>
    </p:spTree>
    <p:extLst>
      <p:ext uri="{BB962C8B-B14F-4D97-AF65-F5344CB8AC3E}">
        <p14:creationId xmlns:p14="http://schemas.microsoft.com/office/powerpoint/2010/main" val="200722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Effect transition="in" filter="fade">
                                      <p:cBhvr>
                                        <p:cTn id="7" dur="500"/>
                                        <p:tgtEl>
                                          <p:spTgt spid="9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58"/>
                                        </p:tgtEl>
                                        <p:attrNameLst>
                                          <p:attrName>style.visibility</p:attrName>
                                        </p:attrNameLst>
                                      </p:cBhvr>
                                      <p:to>
                                        <p:strVal val="visible"/>
                                      </p:to>
                                    </p:set>
                                    <p:animEffect transition="in" filter="fade">
                                      <p:cBhvr>
                                        <p:cTn id="12" dur="500"/>
                                        <p:tgtEl>
                                          <p:spTgt spid="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943"/>
        <p:cNvGrpSpPr/>
        <p:nvPr/>
      </p:nvGrpSpPr>
      <p:grpSpPr>
        <a:xfrm>
          <a:off x="0" y="0"/>
          <a:ext cx="0" cy="0"/>
          <a:chOff x="0" y="0"/>
          <a:chExt cx="0" cy="0"/>
        </a:xfrm>
      </p:grpSpPr>
      <p:sp>
        <p:nvSpPr>
          <p:cNvPr id="944" name="Google Shape;944;p37"/>
          <p:cNvSpPr txBox="1"/>
          <p:nvPr/>
        </p:nvSpPr>
        <p:spPr>
          <a:xfrm>
            <a:off x="1028700" y="439475"/>
            <a:ext cx="8794895" cy="1938992"/>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Kết luận</a:t>
            </a:r>
            <a:endParaRPr/>
          </a:p>
        </p:txBody>
      </p:sp>
      <p:cxnSp>
        <p:nvCxnSpPr>
          <p:cNvPr id="945" name="Google Shape;945;p37"/>
          <p:cNvCxnSpPr>
            <a:cxnSpLocks/>
          </p:cNvCxnSpPr>
          <p:nvPr/>
        </p:nvCxnSpPr>
        <p:spPr>
          <a:xfrm>
            <a:off x="5812971" y="1491523"/>
            <a:ext cx="9416131" cy="0"/>
          </a:xfrm>
          <a:prstGeom prst="straightConnector1">
            <a:avLst/>
          </a:prstGeom>
          <a:noFill/>
          <a:ln w="38100" cap="flat" cmpd="sng">
            <a:solidFill>
              <a:srgbClr val="0B1320"/>
            </a:solidFill>
            <a:prstDash val="solid"/>
            <a:round/>
            <a:headEnd type="none" w="sm" len="sm"/>
            <a:tailEnd type="none" w="sm" len="sm"/>
          </a:ln>
        </p:spPr>
      </p:cxnSp>
      <p:grpSp>
        <p:nvGrpSpPr>
          <p:cNvPr id="946" name="Google Shape;946;p37"/>
          <p:cNvGrpSpPr/>
          <p:nvPr/>
        </p:nvGrpSpPr>
        <p:grpSpPr>
          <a:xfrm>
            <a:off x="15726843" y="1287200"/>
            <a:ext cx="406823" cy="408647"/>
            <a:chOff x="1813" y="0"/>
            <a:chExt cx="809173" cy="812800"/>
          </a:xfrm>
        </p:grpSpPr>
        <p:sp>
          <p:nvSpPr>
            <p:cNvPr id="947" name="Google Shape;947;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9" name="Google Shape;949;p37"/>
          <p:cNvGrpSpPr/>
          <p:nvPr/>
        </p:nvGrpSpPr>
        <p:grpSpPr>
          <a:xfrm>
            <a:off x="16290517" y="1287200"/>
            <a:ext cx="406823" cy="408647"/>
            <a:chOff x="1813" y="0"/>
            <a:chExt cx="809173" cy="812800"/>
          </a:xfrm>
        </p:grpSpPr>
        <p:sp>
          <p:nvSpPr>
            <p:cNvPr id="950" name="Google Shape;9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2" name="Google Shape;952;p37"/>
          <p:cNvGrpSpPr/>
          <p:nvPr/>
        </p:nvGrpSpPr>
        <p:grpSpPr>
          <a:xfrm>
            <a:off x="16851565" y="1287200"/>
            <a:ext cx="406823" cy="408647"/>
            <a:chOff x="1813" y="0"/>
            <a:chExt cx="809173" cy="812800"/>
          </a:xfrm>
        </p:grpSpPr>
        <p:sp>
          <p:nvSpPr>
            <p:cNvPr id="953" name="Google Shape;953;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55" name="Google Shape;955;p37"/>
          <p:cNvPicPr preferRelativeResize="0"/>
          <p:nvPr/>
        </p:nvPicPr>
        <p:blipFill rotWithShape="1">
          <a:blip r:embed="rId3">
            <a:alphaModFix amt="50000"/>
          </a:blip>
          <a:srcRect/>
          <a:stretch/>
        </p:blipFill>
        <p:spPr>
          <a:xfrm rot="16200000">
            <a:off x="9390373" y="3601654"/>
            <a:ext cx="10270431" cy="9769747"/>
          </a:xfrm>
          <a:prstGeom prst="rect">
            <a:avLst/>
          </a:prstGeom>
          <a:noFill/>
          <a:ln>
            <a:noFill/>
          </a:ln>
        </p:spPr>
      </p:pic>
      <p:sp>
        <p:nvSpPr>
          <p:cNvPr id="958" name="Google Shape;958;p37"/>
          <p:cNvSpPr txBox="1"/>
          <p:nvPr/>
        </p:nvSpPr>
        <p:spPr>
          <a:xfrm>
            <a:off x="1028699" y="2133250"/>
            <a:ext cx="15631241" cy="75405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vi-VN" sz="3500" b="0" i="0" u="none" strike="noStrike" cap="none" dirty="0">
                <a:solidFill>
                  <a:srgbClr val="0B1320"/>
                </a:solidFill>
                <a:latin typeface="Roboto"/>
                <a:ea typeface="Roboto"/>
                <a:cs typeface="Roboto"/>
                <a:sym typeface="Roboto"/>
              </a:rPr>
              <a:t>Kết thúc thời gian </a:t>
            </a:r>
            <a:r>
              <a:rPr lang="en-US" sz="3500" dirty="0" err="1">
                <a:solidFill>
                  <a:srgbClr val="0B1320"/>
                </a:solidFill>
                <a:latin typeface="Roboto"/>
                <a:ea typeface="Roboto"/>
                <a:cs typeface="Roboto"/>
                <a:sym typeface="Roboto"/>
              </a:rPr>
              <a:t>làm</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đồ</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án</a:t>
            </a:r>
            <a:r>
              <a:rPr lang="vi-VN" sz="3500" b="0" i="0" u="none" strike="noStrike" cap="none" dirty="0">
                <a:solidFill>
                  <a:srgbClr val="0B1320"/>
                </a:solidFill>
                <a:latin typeface="Roboto"/>
                <a:ea typeface="Roboto"/>
                <a:cs typeface="Roboto"/>
                <a:sym typeface="Roboto"/>
              </a:rPr>
              <a:t>, nhóm chúng em đã làm được các công việc sau:</a:t>
            </a:r>
          </a:p>
        </p:txBody>
      </p:sp>
      <p:sp>
        <p:nvSpPr>
          <p:cNvPr id="2" name="Google Shape;958;p37">
            <a:extLst>
              <a:ext uri="{FF2B5EF4-FFF2-40B4-BE49-F238E27FC236}">
                <a16:creationId xmlns:a16="http://schemas.microsoft.com/office/drawing/2014/main" id="{A2E4DDA9-6449-E96A-08CE-22BDA10A7099}"/>
              </a:ext>
            </a:extLst>
          </p:cNvPr>
          <p:cNvSpPr txBox="1"/>
          <p:nvPr/>
        </p:nvSpPr>
        <p:spPr>
          <a:xfrm>
            <a:off x="1029405" y="2884568"/>
            <a:ext cx="8114596" cy="7540526"/>
          </a:xfrm>
          <a:prstGeom prst="rect">
            <a:avLst/>
          </a:prstGeom>
          <a:noFill/>
          <a:ln>
            <a:noFill/>
          </a:ln>
        </p:spPr>
        <p:txBody>
          <a:bodyPr spcFirstLastPara="1" wrap="square" lIns="0" tIns="0" rIns="0" bIns="0" anchor="t" anchorCtr="0">
            <a:spAutoFit/>
          </a:bodyPr>
          <a:lstStyle/>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dirty="0">
                <a:solidFill>
                  <a:srgbClr val="0B1320"/>
                </a:solidFill>
                <a:latin typeface="Roboto"/>
                <a:ea typeface="Roboto"/>
                <a:cs typeface="Roboto"/>
                <a:sym typeface="Roboto"/>
              </a:rPr>
              <a:t>Xây dựng thành công mô hình AI để nhận dạng biển số xe.</a:t>
            </a:r>
          </a:p>
          <a:p>
            <a:pPr marL="457200" marR="0" lvl="0" indent="-457200" algn="just" rtl="0">
              <a:lnSpc>
                <a:spcPct val="140000"/>
              </a:lnSpc>
              <a:spcBef>
                <a:spcPts val="0"/>
              </a:spcBef>
              <a:spcAft>
                <a:spcPts val="0"/>
              </a:spcAft>
              <a:buFont typeface="Arial" panose="020B0604020202020204" pitchFamily="34" charset="0"/>
              <a:buChar char="•"/>
            </a:pPr>
            <a:r>
              <a:rPr lang="en-US" sz="3500" dirty="0" err="1">
                <a:solidFill>
                  <a:srgbClr val="0B1320"/>
                </a:solidFill>
                <a:latin typeface="Roboto"/>
                <a:ea typeface="Roboto"/>
                <a:cs typeface="Roboto"/>
                <a:sym typeface="Roboto"/>
              </a:rPr>
              <a:t>Xây</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dựng</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thành</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công</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mô</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hình</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hệ</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thống</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nhúng</a:t>
            </a:r>
            <a:r>
              <a:rPr lang="en-US" sz="3500" dirty="0">
                <a:solidFill>
                  <a:srgbClr val="0B1320"/>
                </a:solidFill>
                <a:latin typeface="Roboto"/>
                <a:ea typeface="Roboto"/>
                <a:cs typeface="Roboto"/>
                <a:sym typeface="Roboto"/>
              </a:rPr>
              <a:t>.</a:t>
            </a:r>
            <a:endParaRPr lang="vi-VN" sz="3500" b="0" i="0" u="none" strike="noStrike" cap="none" dirty="0">
              <a:solidFill>
                <a:srgbClr val="0B1320"/>
              </a:solidFill>
              <a:latin typeface="Roboto"/>
              <a:ea typeface="Roboto"/>
              <a:cs typeface="Roboto"/>
              <a:sym typeface="Roboto"/>
            </a:endParaRPr>
          </a:p>
          <a:p>
            <a:pPr marL="457200" marR="0" lvl="0" indent="-457200" algn="just" rtl="0">
              <a:lnSpc>
                <a:spcPct val="140000"/>
              </a:lnSpc>
              <a:spcBef>
                <a:spcPts val="0"/>
              </a:spcBef>
              <a:spcAft>
                <a:spcPts val="0"/>
              </a:spcAft>
              <a:buFont typeface="Arial" panose="020B0604020202020204" pitchFamily="34" charset="0"/>
              <a:buChar char="•"/>
            </a:pPr>
            <a:r>
              <a:rPr lang="en-US" sz="3500" b="0" i="0" u="none" strike="noStrike" cap="none" dirty="0" err="1">
                <a:solidFill>
                  <a:srgbClr val="0B1320"/>
                </a:solidFill>
                <a:latin typeface="Roboto"/>
                <a:ea typeface="Roboto"/>
                <a:cs typeface="Roboto"/>
                <a:sym typeface="Roboto"/>
              </a:rPr>
              <a:t>Xây</a:t>
            </a:r>
            <a:r>
              <a:rPr lang="en-US" sz="3500" b="0" i="0" u="none" strike="noStrike" cap="none" dirty="0">
                <a:solidFill>
                  <a:srgbClr val="0B1320"/>
                </a:solidFill>
                <a:latin typeface="Roboto"/>
                <a:ea typeface="Roboto"/>
                <a:cs typeface="Roboto"/>
                <a:sym typeface="Roboto"/>
              </a:rPr>
              <a:t> </a:t>
            </a:r>
            <a:r>
              <a:rPr lang="en-US" sz="3500" b="0" i="0" u="none" strike="noStrike" cap="none" dirty="0" err="1">
                <a:solidFill>
                  <a:srgbClr val="0B1320"/>
                </a:solidFill>
                <a:latin typeface="Roboto"/>
                <a:ea typeface="Roboto"/>
                <a:cs typeface="Roboto"/>
                <a:sym typeface="Roboto"/>
              </a:rPr>
              <a:t>dựng</a:t>
            </a:r>
            <a:r>
              <a:rPr lang="en-US" sz="3500" b="0" i="0" u="none" strike="noStrike" cap="none" dirty="0">
                <a:solidFill>
                  <a:srgbClr val="0B1320"/>
                </a:solidFill>
                <a:latin typeface="Roboto"/>
                <a:ea typeface="Roboto"/>
                <a:cs typeface="Roboto"/>
                <a:sym typeface="Roboto"/>
              </a:rPr>
              <a:t> </a:t>
            </a:r>
            <a:r>
              <a:rPr lang="en-US" sz="3500" b="0" i="0" u="none" strike="noStrike" cap="none" dirty="0" err="1">
                <a:solidFill>
                  <a:srgbClr val="0B1320"/>
                </a:solidFill>
                <a:latin typeface="Roboto"/>
                <a:ea typeface="Roboto"/>
                <a:cs typeface="Roboto"/>
                <a:sym typeface="Roboto"/>
              </a:rPr>
              <a:t>thành</a:t>
            </a:r>
            <a:r>
              <a:rPr lang="en-US" sz="3500" b="0" i="0" u="none" strike="noStrike" cap="none" dirty="0">
                <a:solidFill>
                  <a:srgbClr val="0B1320"/>
                </a:solidFill>
                <a:latin typeface="Roboto"/>
                <a:ea typeface="Roboto"/>
                <a:cs typeface="Roboto"/>
                <a:sym typeface="Roboto"/>
              </a:rPr>
              <a:t> </a:t>
            </a:r>
            <a:r>
              <a:rPr lang="en-US" sz="3500" b="0" i="0" u="none" strike="noStrike" cap="none" dirty="0" err="1">
                <a:solidFill>
                  <a:srgbClr val="0B1320"/>
                </a:solidFill>
                <a:latin typeface="Roboto"/>
                <a:ea typeface="Roboto"/>
                <a:cs typeface="Roboto"/>
                <a:sym typeface="Roboto"/>
              </a:rPr>
              <a:t>công</a:t>
            </a:r>
            <a:r>
              <a:rPr lang="en-US" sz="3500" b="0" i="0" u="none" strike="noStrike" cap="none" dirty="0">
                <a:solidFill>
                  <a:srgbClr val="0B1320"/>
                </a:solidFill>
                <a:latin typeface="Roboto"/>
                <a:ea typeface="Roboto"/>
                <a:cs typeface="Roboto"/>
                <a:sym typeface="Roboto"/>
              </a:rPr>
              <a:t> </a:t>
            </a:r>
            <a:r>
              <a:rPr lang="en-US" sz="3500" b="0" i="0" u="none" strike="noStrike" cap="none" dirty="0" err="1">
                <a:solidFill>
                  <a:srgbClr val="0B1320"/>
                </a:solidFill>
                <a:latin typeface="Roboto"/>
                <a:ea typeface="Roboto"/>
                <a:cs typeface="Roboto"/>
                <a:sym typeface="Roboto"/>
              </a:rPr>
              <a:t>hệ</a:t>
            </a:r>
            <a:r>
              <a:rPr lang="en-US" sz="3500" b="0" i="0" u="none" strike="noStrike" cap="none" dirty="0">
                <a:solidFill>
                  <a:srgbClr val="0B1320"/>
                </a:solidFill>
                <a:latin typeface="Roboto"/>
                <a:ea typeface="Roboto"/>
                <a:cs typeface="Roboto"/>
                <a:sym typeface="Roboto"/>
              </a:rPr>
              <a:t> </a:t>
            </a:r>
            <a:r>
              <a:rPr lang="en-US" sz="3500" b="0" i="0" u="none" strike="noStrike" cap="none" dirty="0" err="1">
                <a:solidFill>
                  <a:srgbClr val="0B1320"/>
                </a:solidFill>
                <a:latin typeface="Roboto"/>
                <a:ea typeface="Roboto"/>
                <a:cs typeface="Roboto"/>
                <a:sym typeface="Roboto"/>
              </a:rPr>
              <a:t>thống</a:t>
            </a:r>
            <a:r>
              <a:rPr lang="en-US" sz="3500" b="0" i="0" u="none" strike="noStrike" cap="none" dirty="0">
                <a:solidFill>
                  <a:srgbClr val="0B1320"/>
                </a:solidFill>
                <a:latin typeface="Roboto"/>
                <a:ea typeface="Roboto"/>
                <a:cs typeface="Roboto"/>
                <a:sym typeface="Roboto"/>
              </a:rPr>
              <a:t> Server </a:t>
            </a:r>
            <a:r>
              <a:rPr lang="en-US" sz="3500" b="0" i="0" u="none" strike="noStrike" cap="none" dirty="0" err="1">
                <a:solidFill>
                  <a:srgbClr val="0B1320"/>
                </a:solidFill>
                <a:latin typeface="Roboto"/>
                <a:ea typeface="Roboto"/>
                <a:cs typeface="Roboto"/>
                <a:sym typeface="Roboto"/>
              </a:rPr>
              <a:t>với</a:t>
            </a:r>
            <a:r>
              <a:rPr lang="en-US" sz="3500" b="0" i="0" u="none" strike="noStrike" cap="none" dirty="0">
                <a:solidFill>
                  <a:srgbClr val="0B1320"/>
                </a:solidFill>
                <a:latin typeface="Roboto"/>
                <a:ea typeface="Roboto"/>
                <a:cs typeface="Roboto"/>
                <a:sym typeface="Roboto"/>
              </a:rPr>
              <a:t> frontend </a:t>
            </a:r>
            <a:r>
              <a:rPr lang="en-US" sz="3500" b="0" i="0" u="none" strike="noStrike" cap="none" dirty="0" err="1">
                <a:solidFill>
                  <a:srgbClr val="0B1320"/>
                </a:solidFill>
                <a:latin typeface="Roboto"/>
                <a:ea typeface="Roboto"/>
                <a:cs typeface="Roboto"/>
                <a:sym typeface="Roboto"/>
              </a:rPr>
              <a:t>và</a:t>
            </a:r>
            <a:r>
              <a:rPr lang="en-US" sz="3500" b="0" i="0" u="none" strike="noStrike" cap="none" dirty="0">
                <a:solidFill>
                  <a:srgbClr val="0B1320"/>
                </a:solidFill>
                <a:latin typeface="Roboto"/>
                <a:ea typeface="Roboto"/>
                <a:cs typeface="Roboto"/>
                <a:sym typeface="Roboto"/>
              </a:rPr>
              <a:t> backend </a:t>
            </a:r>
            <a:r>
              <a:rPr lang="en-US" sz="3500" b="0" i="0" u="none" strike="noStrike" cap="none" dirty="0" err="1">
                <a:solidFill>
                  <a:srgbClr val="0B1320"/>
                </a:solidFill>
                <a:latin typeface="Roboto"/>
                <a:ea typeface="Roboto"/>
                <a:cs typeface="Roboto"/>
                <a:sym typeface="Roboto"/>
              </a:rPr>
              <a:t>hoàn</a:t>
            </a:r>
            <a:r>
              <a:rPr lang="en-US" sz="3500" b="0" i="0" u="none" strike="noStrike" cap="none" dirty="0">
                <a:solidFill>
                  <a:srgbClr val="0B1320"/>
                </a:solidFill>
                <a:latin typeface="Roboto"/>
                <a:ea typeface="Roboto"/>
                <a:cs typeface="Roboto"/>
                <a:sym typeface="Roboto"/>
              </a:rPr>
              <a:t> </a:t>
            </a:r>
            <a:r>
              <a:rPr lang="en-US" sz="3500" b="0" i="0" u="none" strike="noStrike" cap="none" dirty="0" err="1">
                <a:solidFill>
                  <a:srgbClr val="0B1320"/>
                </a:solidFill>
                <a:latin typeface="Roboto"/>
                <a:ea typeface="Roboto"/>
                <a:cs typeface="Roboto"/>
                <a:sym typeface="Roboto"/>
              </a:rPr>
              <a:t>chỉnh</a:t>
            </a:r>
            <a:r>
              <a:rPr lang="en-US" sz="3500" b="0" i="0" u="none" strike="noStrike" cap="none" dirty="0">
                <a:solidFill>
                  <a:srgbClr val="0B1320"/>
                </a:solidFill>
                <a:latin typeface="Roboto"/>
                <a:ea typeface="Roboto"/>
                <a:cs typeface="Roboto"/>
                <a:sym typeface="Roboto"/>
              </a:rPr>
              <a:t>.</a:t>
            </a:r>
          </a:p>
          <a:p>
            <a:pPr marL="457200" marR="0" lvl="0" indent="-457200" algn="just" rtl="0">
              <a:lnSpc>
                <a:spcPct val="140000"/>
              </a:lnSpc>
              <a:spcBef>
                <a:spcPts val="0"/>
              </a:spcBef>
              <a:spcAft>
                <a:spcPts val="0"/>
              </a:spcAft>
              <a:buFont typeface="Arial" panose="020B0604020202020204" pitchFamily="34" charset="0"/>
              <a:buChar char="•"/>
            </a:pPr>
            <a:r>
              <a:rPr lang="en-US" sz="3500" dirty="0" err="1">
                <a:solidFill>
                  <a:srgbClr val="0B1320"/>
                </a:solidFill>
                <a:latin typeface="Roboto"/>
                <a:ea typeface="Roboto"/>
                <a:cs typeface="Roboto"/>
                <a:sym typeface="Roboto"/>
              </a:rPr>
              <a:t>Kết</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nối</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các</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phân</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hệ</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thành</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một</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hệ</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thống</a:t>
            </a:r>
            <a:r>
              <a:rPr lang="en-US" sz="3500" dirty="0">
                <a:solidFill>
                  <a:srgbClr val="0B1320"/>
                </a:solidFill>
                <a:latin typeface="Roboto"/>
                <a:ea typeface="Roboto"/>
                <a:cs typeface="Roboto"/>
                <a:sym typeface="Roboto"/>
              </a:rPr>
              <a:t> </a:t>
            </a:r>
            <a:r>
              <a:rPr lang="en-US" sz="3500" dirty="0" err="1">
                <a:solidFill>
                  <a:srgbClr val="0B1320"/>
                </a:solidFill>
                <a:latin typeface="Roboto"/>
                <a:ea typeface="Roboto"/>
                <a:cs typeface="Roboto"/>
                <a:sym typeface="Roboto"/>
              </a:rPr>
              <a:t>nhất</a:t>
            </a:r>
            <a:endParaRPr lang="vi-VN" sz="3500" b="0" i="0" u="none" strike="noStrike" cap="none" dirty="0">
              <a:solidFill>
                <a:srgbClr val="0B1320"/>
              </a:solidFill>
              <a:latin typeface="Roboto"/>
              <a:ea typeface="Roboto"/>
              <a:cs typeface="Roboto"/>
              <a:sym typeface="Roboto"/>
            </a:endParaRPr>
          </a:p>
          <a:p>
            <a:pPr marL="457200" indent="-457200" algn="just">
              <a:lnSpc>
                <a:spcPct val="140000"/>
              </a:lnSpc>
              <a:buFont typeface="Arial" panose="020B0604020202020204" pitchFamily="34" charset="0"/>
              <a:buChar char="•"/>
            </a:pPr>
            <a:endParaRPr lang="vi-VN" sz="3500" b="0" i="0" u="none" strike="noStrike" cap="none" dirty="0">
              <a:solidFill>
                <a:srgbClr val="0B1320"/>
              </a:solidFill>
              <a:latin typeface="Roboto"/>
              <a:ea typeface="Roboto"/>
              <a:cs typeface="Roboto"/>
              <a:sym typeface="Roboto"/>
            </a:endParaRPr>
          </a:p>
          <a:p>
            <a:pPr marL="457200" marR="0" lvl="0" indent="-457200" algn="just" rtl="0">
              <a:lnSpc>
                <a:spcPct val="140000"/>
              </a:lnSpc>
              <a:spcBef>
                <a:spcPts val="0"/>
              </a:spcBef>
              <a:spcAft>
                <a:spcPts val="0"/>
              </a:spcAft>
              <a:buFont typeface="Arial" panose="020B0604020202020204" pitchFamily="34" charset="0"/>
              <a:buChar char="•"/>
            </a:pPr>
            <a:endParaRPr lang="vi-VN" sz="3500" b="0" i="0" u="none" strike="noStrike" cap="none" dirty="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3734378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943"/>
        <p:cNvGrpSpPr/>
        <p:nvPr/>
      </p:nvGrpSpPr>
      <p:grpSpPr>
        <a:xfrm>
          <a:off x="0" y="0"/>
          <a:ext cx="0" cy="0"/>
          <a:chOff x="0" y="0"/>
          <a:chExt cx="0" cy="0"/>
        </a:xfrm>
      </p:grpSpPr>
      <p:sp>
        <p:nvSpPr>
          <p:cNvPr id="944" name="Google Shape;944;p37"/>
          <p:cNvSpPr txBox="1"/>
          <p:nvPr/>
        </p:nvSpPr>
        <p:spPr>
          <a:xfrm>
            <a:off x="1028700" y="439475"/>
            <a:ext cx="8794895" cy="1938992"/>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Kết luận</a:t>
            </a:r>
            <a:endParaRPr/>
          </a:p>
        </p:txBody>
      </p:sp>
      <p:cxnSp>
        <p:nvCxnSpPr>
          <p:cNvPr id="945" name="Google Shape;945;p37"/>
          <p:cNvCxnSpPr>
            <a:cxnSpLocks/>
          </p:cNvCxnSpPr>
          <p:nvPr/>
        </p:nvCxnSpPr>
        <p:spPr>
          <a:xfrm>
            <a:off x="5812971" y="1491523"/>
            <a:ext cx="9416131" cy="0"/>
          </a:xfrm>
          <a:prstGeom prst="straightConnector1">
            <a:avLst/>
          </a:prstGeom>
          <a:noFill/>
          <a:ln w="38100" cap="flat" cmpd="sng">
            <a:solidFill>
              <a:srgbClr val="0B1320"/>
            </a:solidFill>
            <a:prstDash val="solid"/>
            <a:round/>
            <a:headEnd type="none" w="sm" len="sm"/>
            <a:tailEnd type="none" w="sm" len="sm"/>
          </a:ln>
        </p:spPr>
      </p:cxnSp>
      <p:grpSp>
        <p:nvGrpSpPr>
          <p:cNvPr id="946" name="Google Shape;946;p37"/>
          <p:cNvGrpSpPr/>
          <p:nvPr/>
        </p:nvGrpSpPr>
        <p:grpSpPr>
          <a:xfrm>
            <a:off x="15726843" y="1287200"/>
            <a:ext cx="406823" cy="408647"/>
            <a:chOff x="1813" y="0"/>
            <a:chExt cx="809173" cy="812800"/>
          </a:xfrm>
        </p:grpSpPr>
        <p:sp>
          <p:nvSpPr>
            <p:cNvPr id="947" name="Google Shape;947;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9" name="Google Shape;949;p37"/>
          <p:cNvGrpSpPr/>
          <p:nvPr/>
        </p:nvGrpSpPr>
        <p:grpSpPr>
          <a:xfrm>
            <a:off x="16290517" y="1287200"/>
            <a:ext cx="406823" cy="408647"/>
            <a:chOff x="1813" y="0"/>
            <a:chExt cx="809173" cy="812800"/>
          </a:xfrm>
        </p:grpSpPr>
        <p:sp>
          <p:nvSpPr>
            <p:cNvPr id="950" name="Google Shape;9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2" name="Google Shape;952;p37"/>
          <p:cNvGrpSpPr/>
          <p:nvPr/>
        </p:nvGrpSpPr>
        <p:grpSpPr>
          <a:xfrm>
            <a:off x="16851565" y="1287200"/>
            <a:ext cx="406823" cy="408647"/>
            <a:chOff x="1813" y="0"/>
            <a:chExt cx="809173" cy="812800"/>
          </a:xfrm>
        </p:grpSpPr>
        <p:sp>
          <p:nvSpPr>
            <p:cNvPr id="953" name="Google Shape;953;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55" name="Google Shape;955;p37"/>
          <p:cNvPicPr preferRelativeResize="0"/>
          <p:nvPr/>
        </p:nvPicPr>
        <p:blipFill rotWithShape="1">
          <a:blip r:embed="rId3">
            <a:alphaModFix amt="50000"/>
          </a:blip>
          <a:srcRect/>
          <a:stretch/>
        </p:blipFill>
        <p:spPr>
          <a:xfrm rot="16200000">
            <a:off x="10591627" y="3161321"/>
            <a:ext cx="10270431" cy="9769747"/>
          </a:xfrm>
          <a:prstGeom prst="rect">
            <a:avLst/>
          </a:prstGeom>
          <a:noFill/>
          <a:ln>
            <a:noFill/>
          </a:ln>
        </p:spPr>
      </p:pic>
      <p:sp>
        <p:nvSpPr>
          <p:cNvPr id="958" name="Google Shape;958;p37"/>
          <p:cNvSpPr txBox="1"/>
          <p:nvPr/>
        </p:nvSpPr>
        <p:spPr>
          <a:xfrm>
            <a:off x="1028699" y="2133250"/>
            <a:ext cx="9813270" cy="663566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800" dirty="0" err="1">
                <a:solidFill>
                  <a:srgbClr val="0B1320"/>
                </a:solidFill>
                <a:latin typeface="Roboto"/>
                <a:ea typeface="Roboto"/>
                <a:cs typeface="Roboto"/>
                <a:sym typeface="Roboto"/>
              </a:rPr>
              <a:t>Đề</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tài</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xây</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dựng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hệ</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thống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giám</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sát</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phương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tiện</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ra</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vào</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trong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bãi</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xe</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thông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minh</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có</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rất</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nhiều</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tiềm</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năng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để</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mở</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rộng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nâng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cao</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chất</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lượng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Vì</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vậy</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trong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tương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lai</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nhóm</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chúng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em</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sẽ</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tiếp</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tục</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phát</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triển</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đề</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tài</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này</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theo</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các</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hướng</a:t>
            </a:r>
            <a:r>
              <a:rPr lang="en-US" sz="2800" dirty="0">
                <a:solidFill>
                  <a:srgbClr val="0B1320"/>
                </a:solidFill>
                <a:latin typeface="Roboto"/>
                <a:ea typeface="Roboto"/>
                <a:cs typeface="Roboto"/>
                <a:sym typeface="Roboto"/>
              </a:rPr>
              <a:t>:</a:t>
            </a:r>
          </a:p>
          <a:p>
            <a:pPr marL="457200" marR="0" lvl="0" indent="-457200" algn="just" rtl="0">
              <a:lnSpc>
                <a:spcPct val="140000"/>
              </a:lnSpc>
              <a:spcBef>
                <a:spcPts val="0"/>
              </a:spcBef>
              <a:spcAft>
                <a:spcPts val="0"/>
              </a:spcAft>
              <a:buFont typeface="Courier New" panose="02070309020205020404" pitchFamily="49" charset="0"/>
              <a:buChar char="o"/>
            </a:pPr>
            <a:r>
              <a:rPr lang="en-US" sz="2800" b="0" i="0" u="none" strike="noStrike" cap="none" dirty="0" err="1">
                <a:solidFill>
                  <a:srgbClr val="0B1320"/>
                </a:solidFill>
                <a:latin typeface="Roboto"/>
                <a:ea typeface="Roboto"/>
                <a:cs typeface="Roboto"/>
                <a:sym typeface="Roboto"/>
              </a:rPr>
              <a:t>N</a:t>
            </a:r>
            <a:r>
              <a:rPr lang="en-US" sz="2800" dirty="0" err="1">
                <a:solidFill>
                  <a:srgbClr val="0B1320"/>
                </a:solidFill>
                <a:latin typeface="Roboto"/>
                <a:ea typeface="Roboto"/>
                <a:cs typeface="Roboto"/>
                <a:sym typeface="Roboto"/>
              </a:rPr>
              <a:t>âng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cao</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độ</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chính</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xác</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của</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mô</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hình</a:t>
            </a:r>
            <a:r>
              <a:rPr lang="en-US" sz="2800" dirty="0">
                <a:solidFill>
                  <a:srgbClr val="0B1320"/>
                </a:solidFill>
                <a:latin typeface="Roboto"/>
                <a:ea typeface="Roboto"/>
                <a:cs typeface="Roboto"/>
                <a:sym typeface="Roboto"/>
              </a:rPr>
              <a:t> AI </a:t>
            </a:r>
            <a:r>
              <a:rPr lang="en-US" sz="2800" dirty="0" err="1">
                <a:solidFill>
                  <a:srgbClr val="0B1320"/>
                </a:solidFill>
                <a:latin typeface="Roboto"/>
                <a:ea typeface="Roboto"/>
                <a:cs typeface="Roboto"/>
                <a:sym typeface="Roboto"/>
              </a:rPr>
              <a:t>nhận</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dạng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biển</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số</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xe</a:t>
            </a:r>
            <a:r>
              <a:rPr lang="en-US" sz="2800" dirty="0">
                <a:solidFill>
                  <a:srgbClr val="0B1320"/>
                </a:solidFill>
                <a:latin typeface="Roboto"/>
                <a:ea typeface="Roboto"/>
                <a:cs typeface="Roboto"/>
                <a:sym typeface="Roboto"/>
              </a:rPr>
              <a:t>.</a:t>
            </a:r>
          </a:p>
          <a:p>
            <a:pPr marL="457200" marR="0" lvl="0" indent="-457200" algn="just" rtl="0">
              <a:lnSpc>
                <a:spcPct val="140000"/>
              </a:lnSpc>
              <a:spcBef>
                <a:spcPts val="0"/>
              </a:spcBef>
              <a:spcAft>
                <a:spcPts val="0"/>
              </a:spcAft>
              <a:buFont typeface="Courier New" panose="02070309020205020404" pitchFamily="49" charset="0"/>
              <a:buChar char="o"/>
            </a:pPr>
            <a:r>
              <a:rPr lang="en-US" sz="2800" b="0" i="0" u="none" strike="noStrike" cap="none" dirty="0" err="1">
                <a:solidFill>
                  <a:srgbClr val="0B1320"/>
                </a:solidFill>
                <a:latin typeface="Roboto"/>
                <a:ea typeface="Roboto"/>
                <a:cs typeface="Roboto"/>
                <a:sym typeface="Roboto"/>
              </a:rPr>
              <a:t>Ph</a:t>
            </a:r>
            <a:r>
              <a:rPr lang="en-US" sz="2800" dirty="0" err="1">
                <a:solidFill>
                  <a:srgbClr val="0B1320"/>
                </a:solidFill>
                <a:latin typeface="Roboto"/>
                <a:ea typeface="Roboto"/>
                <a:cs typeface="Roboto"/>
                <a:sym typeface="Roboto"/>
              </a:rPr>
              <a:t>át</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triển</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tính</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năng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nhận</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diện</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khuôn</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mặt</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người</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dùng</a:t>
            </a:r>
            <a:r>
              <a:rPr lang="en-US" sz="2800" dirty="0">
                <a:solidFill>
                  <a:srgbClr val="0B1320"/>
                </a:solidFill>
                <a:latin typeface="Roboto"/>
                <a:ea typeface="Roboto"/>
                <a:cs typeface="Roboto"/>
                <a:sym typeface="Roboto"/>
              </a:rPr>
              <a:t>.</a:t>
            </a:r>
          </a:p>
          <a:p>
            <a:pPr marL="457200" marR="0" lvl="0" indent="-457200" algn="just" rtl="0">
              <a:lnSpc>
                <a:spcPct val="140000"/>
              </a:lnSpc>
              <a:spcBef>
                <a:spcPts val="0"/>
              </a:spcBef>
              <a:spcAft>
                <a:spcPts val="0"/>
              </a:spcAft>
              <a:buFont typeface="Courier New" panose="02070309020205020404" pitchFamily="49" charset="0"/>
              <a:buChar char="o"/>
            </a:pPr>
            <a:r>
              <a:rPr lang="en-US" sz="2800" dirty="0" err="1">
                <a:solidFill>
                  <a:srgbClr val="0B1320"/>
                </a:solidFill>
                <a:latin typeface="Roboto"/>
                <a:ea typeface="Roboto"/>
                <a:cs typeface="Roboto"/>
                <a:sym typeface="Roboto"/>
              </a:rPr>
              <a:t>Cải</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tiến</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hệ</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thống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nhúng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nâng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cấp</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cảm</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biến</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thêm</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nhiều</a:t>
            </a:r>
            <a:r>
              <a:rPr lang="en-US" sz="2800" dirty="0">
                <a:solidFill>
                  <a:srgbClr val="0B1320"/>
                </a:solidFill>
                <a:latin typeface="Roboto"/>
                <a:ea typeface="Roboto"/>
                <a:cs typeface="Roboto"/>
                <a:sym typeface="Roboto"/>
              </a:rPr>
              <a:t> camera an </a:t>
            </a:r>
            <a:r>
              <a:rPr lang="en-US" sz="2800" dirty="0" err="1">
                <a:solidFill>
                  <a:srgbClr val="0B1320"/>
                </a:solidFill>
                <a:latin typeface="Roboto"/>
                <a:ea typeface="Roboto"/>
                <a:cs typeface="Roboto"/>
                <a:sym typeface="Roboto"/>
              </a:rPr>
              <a:t>ninh</a:t>
            </a:r>
            <a:r>
              <a:rPr lang="en-US" sz="2800" dirty="0">
                <a:solidFill>
                  <a:srgbClr val="0B1320"/>
                </a:solidFill>
                <a:latin typeface="Roboto"/>
                <a:ea typeface="Roboto"/>
                <a:cs typeface="Roboto"/>
                <a:sym typeface="Roboto"/>
              </a:rPr>
              <a:t>.</a:t>
            </a:r>
          </a:p>
          <a:p>
            <a:pPr marL="457200" marR="0" lvl="0" indent="-457200" algn="just" rtl="0">
              <a:lnSpc>
                <a:spcPct val="140000"/>
              </a:lnSpc>
              <a:spcBef>
                <a:spcPts val="0"/>
              </a:spcBef>
              <a:spcAft>
                <a:spcPts val="0"/>
              </a:spcAft>
              <a:buFont typeface="Courier New" panose="02070309020205020404" pitchFamily="49" charset="0"/>
              <a:buChar char="o"/>
            </a:pPr>
            <a:r>
              <a:rPr lang="en-US" sz="2800" dirty="0" err="1">
                <a:solidFill>
                  <a:srgbClr val="0B1320"/>
                </a:solidFill>
                <a:latin typeface="Roboto"/>
                <a:ea typeface="Roboto"/>
                <a:cs typeface="Roboto"/>
                <a:sym typeface="Roboto"/>
              </a:rPr>
              <a:t>Áp</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dụng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và</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nâng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cao</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khả</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năng</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bảo</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mật</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của</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hệ</a:t>
            </a:r>
            <a:r>
              <a:rPr lang="en-US" sz="2800" dirty="0">
                <a:solidFill>
                  <a:srgbClr val="0B1320"/>
                </a:solidFill>
                <a:latin typeface="Roboto"/>
                <a:ea typeface="Roboto"/>
                <a:cs typeface="Roboto"/>
                <a:sym typeface="Roboto"/>
              </a:rPr>
              <a:t> </a:t>
            </a:r>
            <a:r>
              <a:rPr lang="en-US" sz="2800" dirty="0" err="1">
                <a:solidFill>
                  <a:srgbClr val="0B1320"/>
                </a:solidFill>
                <a:latin typeface="Roboto"/>
                <a:ea typeface="Roboto"/>
                <a:cs typeface="Roboto"/>
                <a:sym typeface="Roboto"/>
              </a:rPr>
              <a:t>thống</a:t>
            </a:r>
            <a:r>
              <a:rPr lang="en-US" sz="2800" dirty="0">
                <a:solidFill>
                  <a:srgbClr val="0B1320"/>
                </a:solidFill>
                <a:latin typeface="Roboto"/>
                <a:ea typeface="Roboto"/>
                <a:cs typeface="Roboto"/>
                <a:sym typeface="Roboto"/>
              </a:rPr>
              <a:t> server.</a:t>
            </a:r>
          </a:p>
        </p:txBody>
      </p:sp>
    </p:spTree>
    <p:extLst>
      <p:ext uri="{BB962C8B-B14F-4D97-AF65-F5344CB8AC3E}">
        <p14:creationId xmlns:p14="http://schemas.microsoft.com/office/powerpoint/2010/main" val="3445988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Tổng quan mô hình</a:t>
            </a:r>
            <a:endParaRPr sz="6000">
              <a:solidFill>
                <a:schemeClr val="tx1">
                  <a:lumMod val="50000"/>
                  <a:lumOff val="50000"/>
                </a:schemeClr>
              </a:solidFill>
            </a:endParaRPr>
          </a:p>
        </p:txBody>
      </p:sp>
      <p:pic>
        <p:nvPicPr>
          <p:cNvPr id="15" name="Picture 14">
            <a:extLst>
              <a:ext uri="{FF2B5EF4-FFF2-40B4-BE49-F238E27FC236}">
                <a16:creationId xmlns:a16="http://schemas.microsoft.com/office/drawing/2014/main" id="{EDFE79DE-C634-00A1-A1A6-9BA714A975C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23" b="95718" l="1927" r="98459">
                        <a14:foregroundMark x1="1541" y1="4030" x2="1541" y2="19144"/>
                        <a14:foregroundMark x1="1541" y1="19144" x2="68277" y2="23475"/>
                        <a14:foregroundMark x1="89364" y1="24175" x2="95376" y2="23929"/>
                        <a14:foregroundMark x1="95376" y1="23929" x2="98073" y2="8816"/>
                        <a14:foregroundMark x1="98073" y1="8816" x2="86898" y2="3023"/>
                        <a14:foregroundMark x1="86898" y1="3023" x2="1927" y2="4282"/>
                        <a14:foregroundMark x1="3661" y1="4030" x2="9249" y2="4030"/>
                        <a14:foregroundMark x1="5395" y1="8816" x2="76108" y2="8816"/>
                        <a14:foregroundMark x1="76108" y1="8816" x2="94220" y2="8312"/>
                        <a14:foregroundMark x1="94220" y1="8312" x2="96339" y2="22166"/>
                        <a14:foregroundMark x1="30443" y1="16121" x2="62813" y2="16373"/>
                        <a14:foregroundMark x1="80347" y1="19647" x2="29865" y2="19647"/>
                        <a14:foregroundMark x1="578" y1="41562" x2="2890" y2="60705"/>
                        <a14:foregroundMark x1="44929" y1="62687" x2="54077" y2="63119"/>
                        <a14:foregroundMark x1="2890" y1="60705" x2="39277" y2="62421"/>
                        <a14:foregroundMark x1="85678" y1="61813" x2="94412" y2="61209"/>
                        <a14:foregroundMark x1="94412" y1="61209" x2="98651" y2="50126"/>
                        <a14:foregroundMark x1="98651" y1="50126" x2="98073" y2="41562"/>
                        <a14:foregroundMark x1="94220" y1="46096" x2="10405" y2="45844"/>
                        <a14:foregroundMark x1="85164" y1="42065" x2="6551" y2="43073"/>
                        <a14:foregroundMark x1="50289" y1="20151" x2="49518" y2="44584"/>
                        <a14:foregroundMark x1="53757" y1="43325" x2="55299" y2="50126"/>
                        <a14:foregroundMark x1="77071" y1="54912" x2="84393" y2="60202"/>
                        <a14:foregroundMark x1="27746" y1="56171" x2="5395" y2="57935"/>
                        <a14:foregroundMark x1="50289" y1="63728" x2="50289" y2="86398"/>
                        <a14:foregroundMark x1="50289" y1="53904" x2="50289" y2="63728"/>
                        <a14:foregroundMark x1="1156" y1="79345" x2="77264" y2="78589"/>
                        <a14:foregroundMark x1="77264" y1="78589" x2="94605" y2="79597"/>
                        <a14:foregroundMark x1="94605" y1="79597" x2="96339" y2="90428"/>
                        <a14:foregroundMark x1="96339" y1="90428" x2="90173" y2="99244"/>
                        <a14:foregroundMark x1="90173" y1="99244" x2="3468" y2="95718"/>
                        <a14:foregroundMark x1="3468" y1="95718" x2="2119" y2="82368"/>
                        <a14:foregroundMark x1="89595" y1="83627" x2="10597" y2="84131"/>
                        <a14:foregroundMark x1="39692" y1="56675" x2="81696" y2="59446"/>
                        <a14:backgroundMark x1="2890" y1="26952" x2="38921" y2="28967"/>
                        <a14:backgroundMark x1="38921" y1="28967" x2="38343" y2="37280"/>
                        <a14:backgroundMark x1="38343" y1="37280" x2="6166" y2="37531"/>
                        <a14:backgroundMark x1="6166" y1="37531" x2="1156" y2="31738"/>
                        <a14:backgroundMark x1="1156" y1="31738" x2="1541" y2="28967"/>
                        <a14:backgroundMark x1="55299" y1="26700" x2="93256" y2="27960"/>
                        <a14:backgroundMark x1="93256" y1="27960" x2="94990" y2="34761"/>
                        <a14:backgroundMark x1="94990" y1="34761" x2="55491" y2="36020"/>
                        <a14:backgroundMark x1="55491" y1="36020" x2="57996" y2="29219"/>
                        <a14:backgroundMark x1="57996" y1="29219" x2="56455" y2="27456"/>
                        <a14:backgroundMark x1="38150" y1="64736" x2="43931" y2="64736"/>
                        <a14:backgroundMark x1="55106" y1="64987" x2="71098" y2="63980"/>
                        <a14:backgroundMark x1="71098" y1="63980" x2="96532" y2="66751"/>
                        <a14:backgroundMark x1="96532" y1="66751" x2="83237" y2="73300"/>
                        <a14:backgroundMark x1="83237" y1="73300" x2="55299" y2="74055"/>
                        <a14:backgroundMark x1="55299" y1="74055" x2="57996" y2="67254"/>
                        <a14:backgroundMark x1="57996" y1="67254" x2="55106" y2="65743"/>
                        <a14:backgroundMark x1="45279" y1="63728" x2="45279" y2="63728"/>
                        <a14:backgroundMark x1="45857" y1="62972" x2="45857" y2="62972"/>
                        <a14:backgroundMark x1="45279" y1="62972" x2="45279" y2="62972"/>
                        <a14:backgroundMark x1="38150" y1="62972" x2="38150" y2="62972"/>
                        <a14:backgroundMark x1="54335" y1="62972" x2="54335" y2="62972"/>
                        <a14:backgroundMark x1="53565" y1="63728" x2="53565" y2="63728"/>
                        <a14:backgroundMark x1="53950" y1="62972" x2="53950" y2="62972"/>
                      </a14:backgroundRemoval>
                    </a14:imgEffect>
                  </a14:imgLayer>
                </a14:imgProps>
              </a:ext>
            </a:extLst>
          </a:blip>
          <a:stretch>
            <a:fillRect/>
          </a:stretch>
        </p:blipFill>
        <p:spPr>
          <a:xfrm>
            <a:off x="969716" y="3193390"/>
            <a:ext cx="8764025" cy="6703888"/>
          </a:xfrm>
          <a:prstGeom prst="rect">
            <a:avLst/>
          </a:prstGeom>
        </p:spPr>
      </p:pic>
      <p:pic>
        <p:nvPicPr>
          <p:cNvPr id="16" name="Picture 15" descr="A group of white ovals with black text&#10;&#10;Description automatically generated">
            <a:extLst>
              <a:ext uri="{FF2B5EF4-FFF2-40B4-BE49-F238E27FC236}">
                <a16:creationId xmlns:a16="http://schemas.microsoft.com/office/drawing/2014/main" id="{CEE29B41-BB65-F4E0-EDCC-F367D377A8D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60444" y="2813601"/>
            <a:ext cx="4954428" cy="7463466"/>
          </a:xfrm>
          <a:prstGeom prst="rect">
            <a:avLst/>
          </a:prstGeom>
          <a:noFill/>
          <a:ln>
            <a:noFill/>
          </a:ln>
        </p:spPr>
      </p:pic>
      <p:pic>
        <p:nvPicPr>
          <p:cNvPr id="1026" name="Picture 2" descr="Dấu ngoặc đơn Toán học Dấu chấm câu - biểu tượng khung png clipart png tải  về - Miễn phí trong suốt Dòng png Tải về.">
            <a:extLst>
              <a:ext uri="{FF2B5EF4-FFF2-40B4-BE49-F238E27FC236}">
                <a16:creationId xmlns:a16="http://schemas.microsoft.com/office/drawing/2014/main" id="{64FF6ED5-27C3-A4BB-A20C-D815BFC88F0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395" b="98158" l="10000" r="90000">
                        <a14:foregroundMark x1="42889" y1="2105" x2="36222" y2="4868"/>
                        <a14:foregroundMark x1="36222" y1="4868" x2="35111" y2="9474"/>
                        <a14:foregroundMark x1="34444" y1="90000" x2="37222" y2="96184"/>
                        <a14:foregroundMark x1="37222" y1="96184" x2="42778" y2="98158"/>
                        <a14:foregroundMark x1="42778" y1="98158" x2="43556" y2="98158"/>
                        <a14:foregroundMark x1="39667" y1="395" x2="43222" y2="658"/>
                      </a14:backgroundRemoval>
                    </a14:imgEffect>
                  </a14:imgLayer>
                </a14:imgProps>
              </a:ext>
              <a:ext uri="{28A0092B-C50C-407E-A947-70E740481C1C}">
                <a14:useLocalDpi xmlns:a14="http://schemas.microsoft.com/office/drawing/2010/main" val="0"/>
              </a:ext>
            </a:extLst>
          </a:blip>
          <a:srcRect l="19556" r="50000"/>
          <a:stretch/>
        </p:blipFill>
        <p:spPr bwMode="auto">
          <a:xfrm>
            <a:off x="9495051" y="2990753"/>
            <a:ext cx="2609850" cy="723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60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pic>
        <p:nvPicPr>
          <p:cNvPr id="3" name="Picture 2">
            <a:extLst>
              <a:ext uri="{FF2B5EF4-FFF2-40B4-BE49-F238E27FC236}">
                <a16:creationId xmlns:a16="http://schemas.microsoft.com/office/drawing/2014/main" id="{DDAD42C2-07DE-BB8B-E037-4ABD49F63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3550" y="3429390"/>
            <a:ext cx="7761322" cy="6076559"/>
          </a:xfrm>
          <a:prstGeom prst="rect">
            <a:avLst/>
          </a:prstGeom>
        </p:spPr>
      </p:pic>
      <p:sp>
        <p:nvSpPr>
          <p:cNvPr id="17" name="Google Shape;658;p28">
            <a:extLst>
              <a:ext uri="{FF2B5EF4-FFF2-40B4-BE49-F238E27FC236}">
                <a16:creationId xmlns:a16="http://schemas.microsoft.com/office/drawing/2014/main" id="{688555D2-4B93-1F0D-CD12-14A4E52EBBCB}"/>
              </a:ext>
            </a:extLst>
          </p:cNvPr>
          <p:cNvSpPr txBox="1"/>
          <p:nvPr/>
        </p:nvSpPr>
        <p:spPr>
          <a:xfrm>
            <a:off x="1007115" y="3193390"/>
            <a:ext cx="7927336" cy="6601807"/>
          </a:xfrm>
          <a:prstGeom prst="rect">
            <a:avLst/>
          </a:prstGeom>
          <a:noFill/>
          <a:ln>
            <a:noFill/>
          </a:ln>
        </p:spPr>
        <p:txBody>
          <a:bodyPr spcFirstLastPara="1" wrap="square" lIns="0" tIns="0" rIns="0" bIns="0" anchor="t" anchorCtr="0">
            <a:spAutoFit/>
          </a:bodyPr>
          <a:lstStyle/>
          <a:p>
            <a:pPr lvl="0" algn="just">
              <a:lnSpc>
                <a:spcPct val="130000"/>
              </a:lnSpc>
            </a:pPr>
            <a:r>
              <a:rPr lang="vi-VN" sz="3000">
                <a:solidFill>
                  <a:srgbClr val="0B1320"/>
                </a:solidFill>
                <a:latin typeface="Roboto"/>
                <a:ea typeface="Roboto"/>
                <a:cs typeface="Roboto"/>
                <a:sym typeface="Roboto"/>
              </a:rPr>
              <a:t>Mô hình YOLO (You Only Look Once)</a:t>
            </a:r>
            <a:r>
              <a:rPr lang="en-US" sz="3000">
                <a:solidFill>
                  <a:srgbClr val="0B1320"/>
                </a:solidFill>
                <a:latin typeface="Roboto"/>
                <a:ea typeface="Roboto"/>
                <a:cs typeface="Roboto"/>
                <a:sym typeface="Roboto"/>
              </a:rPr>
              <a:t> </a:t>
            </a:r>
            <a:r>
              <a:rPr lang="vi-VN" sz="3000">
                <a:solidFill>
                  <a:srgbClr val="0B1320"/>
                </a:solidFill>
                <a:latin typeface="Roboto"/>
                <a:ea typeface="Roboto"/>
                <a:cs typeface="Roboto"/>
                <a:sym typeface="Roboto"/>
              </a:rPr>
              <a:t>được công bố vào ngày 8/8/2016, sau đó mô hình này đã trải qua nhiều phiên bản cải tiến như YOLOv2, YOLOv3,…YOLOv8. Mục tiêu của YOLO không chỉ là dự báo nhãn cho đối tượng mà còn có thể xác định vị trí của đối tượng trên bức ảnh. Do đó, YOLO có thể phát hiện được nhiều đối tượng có nhãn khác nhau trên cùng một bức ảnh. Đây không phải thuật toán tốt nhất, nhưng là thuật toán nhanh nhất (đạt tốc độ gần như real time). </a:t>
            </a:r>
          </a:p>
        </p:txBody>
      </p:sp>
    </p:spTree>
    <p:extLst>
      <p:ext uri="{BB962C8B-B14F-4D97-AF65-F5344CB8AC3E}">
        <p14:creationId xmlns:p14="http://schemas.microsoft.com/office/powerpoint/2010/main" val="4841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sp>
        <p:nvSpPr>
          <p:cNvPr id="16" name="Google Shape;658;p28">
            <a:extLst>
              <a:ext uri="{FF2B5EF4-FFF2-40B4-BE49-F238E27FC236}">
                <a16:creationId xmlns:a16="http://schemas.microsoft.com/office/drawing/2014/main" id="{7212D6CA-AE2E-1D5B-5D59-220A101FE5AB}"/>
              </a:ext>
            </a:extLst>
          </p:cNvPr>
          <p:cNvSpPr txBox="1"/>
          <p:nvPr/>
        </p:nvSpPr>
        <p:spPr>
          <a:xfrm>
            <a:off x="1007115" y="3193390"/>
            <a:ext cx="5584185" cy="2400657"/>
          </a:xfrm>
          <a:prstGeom prst="rect">
            <a:avLst/>
          </a:prstGeom>
          <a:noFill/>
          <a:ln>
            <a:noFill/>
          </a:ln>
        </p:spPr>
        <p:txBody>
          <a:bodyPr spcFirstLastPara="1" wrap="square" lIns="0" tIns="0" rIns="0" bIns="0" anchor="t" anchorCtr="0">
            <a:spAutoFit/>
          </a:bodyPr>
          <a:lstStyle/>
          <a:p>
            <a:pPr lvl="0" algn="just">
              <a:lnSpc>
                <a:spcPct val="130000"/>
              </a:lnSpc>
            </a:pPr>
            <a:r>
              <a:rPr lang="vi-VN" sz="3000">
                <a:solidFill>
                  <a:srgbClr val="0B1320"/>
                </a:solidFill>
                <a:latin typeface="Roboto"/>
                <a:ea typeface="Roboto"/>
                <a:cs typeface="Roboto"/>
                <a:sym typeface="Roboto"/>
              </a:rPr>
              <a:t>Tập dữ liệu huấn luyện là 1 file gồm 800 ảnh ô tô và 800 ảnh xe máy, tất cả phương tiện đều có gắn biển số.</a:t>
            </a:r>
            <a:endParaRPr lang="en-US" sz="3000">
              <a:solidFill>
                <a:srgbClr val="0B1320"/>
              </a:solidFill>
              <a:latin typeface="Roboto"/>
              <a:ea typeface="Roboto"/>
              <a:cs typeface="Roboto"/>
              <a:sym typeface="Roboto"/>
            </a:endParaRPr>
          </a:p>
        </p:txBody>
      </p:sp>
      <p:pic>
        <p:nvPicPr>
          <p:cNvPr id="3" name="image66.png" descr="A collage of a motorcycle and a car&#10;&#10;Description automatically generated">
            <a:extLst>
              <a:ext uri="{FF2B5EF4-FFF2-40B4-BE49-F238E27FC236}">
                <a16:creationId xmlns:a16="http://schemas.microsoft.com/office/drawing/2014/main" id="{322F07FB-DAEC-4B83-2777-82AE9690285B}"/>
              </a:ext>
            </a:extLst>
          </p:cNvPr>
          <p:cNvPicPr>
            <a:picLocks noChangeAspect="1"/>
          </p:cNvPicPr>
          <p:nvPr/>
        </p:nvPicPr>
        <p:blipFill>
          <a:blip r:embed="rId4"/>
          <a:srcRect/>
          <a:stretch>
            <a:fillRect/>
          </a:stretch>
        </p:blipFill>
        <p:spPr>
          <a:xfrm>
            <a:off x="8169885" y="3275050"/>
            <a:ext cx="8177902" cy="6889400"/>
          </a:xfrm>
          <a:prstGeom prst="rect">
            <a:avLst/>
          </a:prstGeom>
          <a:ln/>
        </p:spPr>
      </p:pic>
    </p:spTree>
    <p:extLst>
      <p:ext uri="{BB962C8B-B14F-4D97-AF65-F5344CB8AC3E}">
        <p14:creationId xmlns:p14="http://schemas.microsoft.com/office/powerpoint/2010/main" val="51044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TotalTime>
  <Words>3688</Words>
  <Application>Microsoft Office PowerPoint</Application>
  <PresentationFormat>Custom</PresentationFormat>
  <Paragraphs>322</Paragraphs>
  <Slides>67</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Times New Roman</vt:lpstr>
      <vt:lpstr>Courier New</vt:lpstr>
      <vt:lpstr>Playfair Display Black</vt:lpstr>
      <vt:lpstr>Calibri</vt:lpstr>
      <vt:lpstr>Arial</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 Mây</dc:creator>
  <cp:lastModifiedBy>Tuấn Phong</cp:lastModifiedBy>
  <cp:revision>20</cp:revision>
  <dcterms:modified xsi:type="dcterms:W3CDTF">2024-06-11T06:59:54Z</dcterms:modified>
</cp:coreProperties>
</file>